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5cf946071064475" /><Relationship Type="http://schemas.openxmlformats.org/officeDocument/2006/relationships/extended-properties" Target="/docProps/app.xml" Id="Rbaa056061bd643a6" /><Relationship Type="http://schemas.openxmlformats.org/officeDocument/2006/relationships/officeDocument" Target="/ppt/presentation.xml" Id="R80b3f1dfcc5249b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20836caa2084d16"/>
  </p:sldMasterIdLst>
  <p:notesMasterIdLst>
    <p:notesMasterId xmlns:r="http://schemas.openxmlformats.org/officeDocument/2006/relationships" r:id="Re02cde72c38549f9"/>
  </p:notesMasterIdLst>
  <p:sldIdLst>
    <p:sldId xmlns:r="http://schemas.openxmlformats.org/officeDocument/2006/relationships" id="256" r:id="Rb98987cfee404c0b"/>
    <p:sldId xmlns:r="http://schemas.openxmlformats.org/officeDocument/2006/relationships" id="257" r:id="R52649759e19f40bb"/>
    <p:sldId xmlns:r="http://schemas.openxmlformats.org/officeDocument/2006/relationships" id="258" r:id="Rdf72cde44fbd42d7"/>
    <p:sldId xmlns:r="http://schemas.openxmlformats.org/officeDocument/2006/relationships" id="259" r:id="R696891d27cf04c5f"/>
    <p:sldId xmlns:r="http://schemas.openxmlformats.org/officeDocument/2006/relationships" id="260" r:id="R20acdc15666847e0"/>
    <p:sldId xmlns:r="http://schemas.openxmlformats.org/officeDocument/2006/relationships" id="261" r:id="R2f230e60fca8426c"/>
    <p:sldId xmlns:r="http://schemas.openxmlformats.org/officeDocument/2006/relationships" id="262" r:id="R773e6660b53c496e"/>
    <p:sldId xmlns:r="http://schemas.openxmlformats.org/officeDocument/2006/relationships" id="263" r:id="R9e3ee71f0bab460e"/>
    <p:sldId xmlns:r="http://schemas.openxmlformats.org/officeDocument/2006/relationships" id="264" r:id="Rae232859f60f40ea"/>
    <p:sldId xmlns:r="http://schemas.openxmlformats.org/officeDocument/2006/relationships" id="265" r:id="Rc37ec403059e4ba0"/>
    <p:sldId xmlns:r="http://schemas.openxmlformats.org/officeDocument/2006/relationships" id="266" r:id="Rdd65fdef2f834446"/>
    <p:sldId xmlns:r="http://schemas.openxmlformats.org/officeDocument/2006/relationships" id="267" r:id="R59c7f3d26bb749f4"/>
    <p:sldId xmlns:r="http://schemas.openxmlformats.org/officeDocument/2006/relationships" id="268" r:id="R1e047ca1d24c40b0"/>
    <p:sldId xmlns:r="http://schemas.openxmlformats.org/officeDocument/2006/relationships" id="269" r:id="R6644b0d81b674149"/>
    <p:sldId xmlns:r="http://schemas.openxmlformats.org/officeDocument/2006/relationships" id="270" r:id="Rd431d767da7249a5"/>
    <p:sldId xmlns:r="http://schemas.openxmlformats.org/officeDocument/2006/relationships" id="271" r:id="R8f730fa66d914404"/>
    <p:sldId xmlns:r="http://schemas.openxmlformats.org/officeDocument/2006/relationships" id="272" r:id="R3ae34496ed8c4991"/>
    <p:sldId xmlns:r="http://schemas.openxmlformats.org/officeDocument/2006/relationships" id="273" r:id="R0b4d7f07bff5445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9d4f918884141be" /><Relationship Type="http://schemas.openxmlformats.org/officeDocument/2006/relationships/slideMaster" Target="/ppt/slideMasters/slideMaster1.xml" Id="R420836caa2084d16" /><Relationship Type="http://schemas.openxmlformats.org/officeDocument/2006/relationships/notesMaster" Target="/ppt/notesMasters/notesMaster1.xml" Id="Re02cde72c38549f9" /><Relationship Type="http://schemas.openxmlformats.org/officeDocument/2006/relationships/presProps" Target="/ppt/presProps.xml" Id="Rdb8ed97d981643e0" /><Relationship Type="http://schemas.openxmlformats.org/officeDocument/2006/relationships/tableStyles" Target="/ppt/tableStyles.xml" Id="R9a185d8fd26146fe" /><Relationship Type="http://schemas.openxmlformats.org/officeDocument/2006/relationships/slide" Target="/ppt/slides/slide1.xml" Id="Rb98987cfee404c0b" /><Relationship Type="http://schemas.openxmlformats.org/officeDocument/2006/relationships/slide" Target="/ppt/slides/slide2.xml" Id="R52649759e19f40bb" /><Relationship Type="http://schemas.openxmlformats.org/officeDocument/2006/relationships/slide" Target="/ppt/slides/slide3.xml" Id="Rdf72cde44fbd42d7" /><Relationship Type="http://schemas.openxmlformats.org/officeDocument/2006/relationships/slide" Target="/ppt/slides/slide4.xml" Id="R696891d27cf04c5f" /><Relationship Type="http://schemas.openxmlformats.org/officeDocument/2006/relationships/slide" Target="/ppt/slides/slide5.xml" Id="R20acdc15666847e0" /><Relationship Type="http://schemas.openxmlformats.org/officeDocument/2006/relationships/slide" Target="/ppt/slides/slide6.xml" Id="R2f230e60fca8426c" /><Relationship Type="http://schemas.openxmlformats.org/officeDocument/2006/relationships/slide" Target="/ppt/slides/slide7.xml" Id="R773e6660b53c496e" /><Relationship Type="http://schemas.openxmlformats.org/officeDocument/2006/relationships/slide" Target="/ppt/slides/slide8.xml" Id="R9e3ee71f0bab460e" /><Relationship Type="http://schemas.openxmlformats.org/officeDocument/2006/relationships/slide" Target="/ppt/slides/slide9.xml" Id="Rae232859f60f40ea" /><Relationship Type="http://schemas.openxmlformats.org/officeDocument/2006/relationships/slide" Target="/ppt/slides/slide10.xml" Id="Rc37ec403059e4ba0" /><Relationship Type="http://schemas.openxmlformats.org/officeDocument/2006/relationships/slide" Target="/ppt/slides/slide11.xml" Id="Rdd65fdef2f834446" /><Relationship Type="http://schemas.openxmlformats.org/officeDocument/2006/relationships/slide" Target="/ppt/slides/slide12.xml" Id="R59c7f3d26bb749f4" /><Relationship Type="http://schemas.openxmlformats.org/officeDocument/2006/relationships/slide" Target="/ppt/slides/slide13.xml" Id="R1e047ca1d24c40b0" /><Relationship Type="http://schemas.openxmlformats.org/officeDocument/2006/relationships/slide" Target="/ppt/slides/slide14.xml" Id="R6644b0d81b674149" /><Relationship Type="http://schemas.openxmlformats.org/officeDocument/2006/relationships/slide" Target="/ppt/slides/slide15.xml" Id="Rd431d767da7249a5" /><Relationship Type="http://schemas.openxmlformats.org/officeDocument/2006/relationships/slide" Target="/ppt/slides/slide16.xml" Id="R8f730fa66d914404" /><Relationship Type="http://schemas.openxmlformats.org/officeDocument/2006/relationships/slide" Target="/ppt/slides/slide17.xml" Id="R3ae34496ed8c4991" /><Relationship Type="http://schemas.openxmlformats.org/officeDocument/2006/relationships/slide" Target="/ppt/slides/slide18.xml" Id="R0b4d7f07bff5445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c6b60b97b5046c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e60bf33f150468b" /><Relationship Type="http://schemas.openxmlformats.org/officeDocument/2006/relationships/notesMaster" Target="/ppt/notesMasters/notesMaster1.xml" Id="R88ce9ad209a944a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787a077618d45ab" /><Relationship Type="http://schemas.openxmlformats.org/officeDocument/2006/relationships/notesMaster" Target="/ppt/notesMasters/notesMaster1.xml" Id="Rb8eea7ef2e10437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2c4984cee244ac1" /><Relationship Type="http://schemas.openxmlformats.org/officeDocument/2006/relationships/notesMaster" Target="/ppt/notesMasters/notesMaster1.xml" Id="R60c65a29b0fa4fa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f8397fb4a444028" /><Relationship Type="http://schemas.openxmlformats.org/officeDocument/2006/relationships/notesMaster" Target="/ppt/notesMasters/notesMaster1.xml" Id="R7cddd16400f44a1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26846a5a7a24331" /><Relationship Type="http://schemas.openxmlformats.org/officeDocument/2006/relationships/notesMaster" Target="/ppt/notesMasters/notesMaster1.xml" Id="Rc1b91299cfd94c1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5f86feb614e486a" /><Relationship Type="http://schemas.openxmlformats.org/officeDocument/2006/relationships/notesMaster" Target="/ppt/notesMasters/notesMaster1.xml" Id="R12efb46d5b2a4aa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aa7206bd5d04c58" /><Relationship Type="http://schemas.openxmlformats.org/officeDocument/2006/relationships/notesMaster" Target="/ppt/notesMasters/notesMaster1.xml" Id="R60883f4dc677408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b238d277372499d" /><Relationship Type="http://schemas.openxmlformats.org/officeDocument/2006/relationships/notesMaster" Target="/ppt/notesMasters/notesMaster1.xml" Id="R51e726e93aa740a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961077c30254985" /><Relationship Type="http://schemas.openxmlformats.org/officeDocument/2006/relationships/notesMaster" Target="/ppt/notesMasters/notesMaster1.xml" Id="Rbddd593c0a6a49c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d872e92fced4f34" /><Relationship Type="http://schemas.openxmlformats.org/officeDocument/2006/relationships/notesMaster" Target="/ppt/notesMasters/notesMaster1.xml" Id="R0d09103e6ff94a7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25f1dcc68624d85" /><Relationship Type="http://schemas.openxmlformats.org/officeDocument/2006/relationships/notesMaster" Target="/ppt/notesMasters/notesMaster1.xml" Id="R9d6ddfdd4e29455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e46b575c48241b7" /><Relationship Type="http://schemas.openxmlformats.org/officeDocument/2006/relationships/notesMaster" Target="/ppt/notesMasters/notesMaster1.xml" Id="Rc881132ffbbc451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e612e1514f94fa9" /><Relationship Type="http://schemas.openxmlformats.org/officeDocument/2006/relationships/notesMaster" Target="/ppt/notesMasters/notesMaster1.xml" Id="Rf0eb97eb966f4a6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8a6799d3dd54890" /><Relationship Type="http://schemas.openxmlformats.org/officeDocument/2006/relationships/notesMaster" Target="/ppt/notesMasters/notesMaster1.xml" Id="Rb6da948b86f7486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33ea27112f944fb" /><Relationship Type="http://schemas.openxmlformats.org/officeDocument/2006/relationships/notesMaster" Target="/ppt/notesMasters/notesMaster1.xml" Id="R65c9a8d2631141a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c48f2e5dce84c35" /><Relationship Type="http://schemas.openxmlformats.org/officeDocument/2006/relationships/notesMaster" Target="/ppt/notesMasters/notesMaster1.xml" Id="Rbe1509e839da419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92b748720e04f7d" /><Relationship Type="http://schemas.openxmlformats.org/officeDocument/2006/relationships/notesMaster" Target="/ppt/notesMasters/notesMaster1.xml" Id="Rae7b837255d946c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c83f42ec6c4484e" /><Relationship Type="http://schemas.openxmlformats.org/officeDocument/2006/relationships/notesMaster" Target="/ppt/notesMasters/notesMaster1.xml" Id="Rf077b6376a914ec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Nyitás: a Remény Körök Jézus Krisztus köré gyűlő gyülekezeti közösségek. A cél az ébredésre való felkészülés, a tanítványság és az élet továbbadása. A mai bemutató a látást és a megélhető közös rendet kapcsolja össze. Forrás: Durkó Albert 2026. november 3-i pontosítása; korábbi könyv és Remény Körök beszélgetések. A közösségi kép szemléltető illusztráció.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Jézus kereszthalála és feltámadása a kiindulópont. Kolossé 2,15: a fejedelemségek és hatalmasságok lefegyverzése, nyilvános megszégyenítése és Krisztus diadala. A dián tartalmi összefoglalás szerepel. Róma 6,6.14 és János 8,36: a bűn uralma megtört, Krisztus szabad életre hív. A győzelem kihirdetése megtérésre, hitre és Krisztus követésére hív.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Az evangélizációban Jézus győzelmét és Isten Királyságának elérkezését hirdetjük. Lukács 10,9 a kiküldött tanítványok szolgálatát kapcsolja a Királyság közelségéhez; Máté 12,28 Jézus szabadító szolgálatát Isten országának elérkezéseként értelmezi. A győzelem hírére megtéréssel, hittel és engedelmességgel válaszolunk. Isten erejét oda visszük, ahol szükség van rá: imádsággal és cselekvő szeretettel.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Máté 18,20: Jézus jelenlétének ígérete azoknak, akik az ő nevében gyűlnek össze. Krisztus bennünk él, és közöttünk van. A Remény Körök gyülekezetek: közös Ige, imádság, ajándékok, asztalközösség és küldetés. A létszám nem hozza létre automatikusan a tanítványi életet; a középpont Jézus személye és követése.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1Korinthus 12,7: a Lélek megnyilvánulása a közös haszonra adatik. 1Korinthus 14,26: minden az épülést szolgálja. A résztvevő nem néző: mindenki adhat valamit, és kap is a többiektől. A példák nem lezárt ajándéklista. Helyet adunk a bátorításnak, tanításnak, imádságnak, irgalomnak és gyakorlati segítségnek. Az ajándékok használata szeretettel, érthetően és felelősen történik.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Máté 5,13–16: só és világosság a környezetünkben. Figyelünk a családokra, gyermekekre, idősekre, betegekre és a magányos emberekre. A helyi embereket meghallgatva ismerjük fel a valódi szükségeket. Imádkozunk, gyakorlati segítséget szervezünk, és tartós kapcsolatban maradunk. Hittel kérjük Isten gyógyító és szabadító erejét, és szeretettel hordozzuk az embert.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Az elsődleges indulási közeg a peremen élők és a cigánytelepek világa. A helyi emberben felismerjük Isten ajándékát és elhívását. Valós felelősséget kap; saját környezetében vezetővé és a remény továbbadójává válhat. János 7,37–39 az élő víz képét a Szent Szellemhez kapcsolja. A közösségi szolgálatot bemutató kép szemléltető illusztráció, nem egy konkrét esemény dokumentuma.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személyes tanítványi kapcsolat, a családi léptékű Remény Kör és a körök szövetsége ugyanannak az életnek összekapcsolódó terei. A 2–3 fős kapcsolatban személyes figyelem és gyakorlás; a Remény Körben közös gyülekezeti élet; a hálózatban kölcsönös segítség és küldetés. A 12–14 fő gyakorlati felső támpont, nem bibliai létszámtörvény. Forrás: Cigány – Útra ment, kapcsolódó fejezetek; Albert 2026. október 15-i és november 3-i pontosításai.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heti találkozó ritmust ad, a közösség élete pedig a hétköznapokban folytatódik. Az alkalmon meghallgatjuk egymást, az Igét közösen értjük meg, imádkozunk és a következő konkrét lépést is megnevezzük. A házigazda és a vezetőpár mindenkit bevon, a gyermekek is a közösség életének részei. A találkozás rendje rugalmas, a személyes figyelmet szolgálja.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tanítványozás személyes példa, közös gyakorlás, felelősségátadás és hűséges kísérés. Az alapelv: mindenkinek legyen valaki, aki ráfigyel. A vezető fokozatosan ad át feladatot és döntési teret. A mentorálás Krisztus követését segíti, az önálló, érett szolgálat felé vezet. Forrás: a könyv személyes tanítványozási részei és a Mégis Remény Mozgalmi Iránytű.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Albert 2026. november 3-án rögzítette: a Remény Körök gyülekezetek; bemerítés és úrvacsora is lehet bennük. Az új hitben járó ember személyes felkészítést és közösségi kísérést kap. A vezetők a mentorral és koordinátorral együtt, felelősen hordozzák a szolgálatot. Bibliai kapcsolódások: Máté 28,19–20; Apostolok cselekedetei 2,42; 1Korinthus 11,23–26. A részletes gyakorlati tanítás később készül.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Működési rend: egy kör legfeljebb körülbelül 12–14 fő, legalább két vezetővel. Három kör mellett egy mentor. A koordinátor összekapcsolja a köröket, mentorokat és az új indulásokat. A vezetőket a mentor és a koordinátor bízza meg, és kíséri szolgálatukat. Ezzel a megbízás és a folyamatos kísérés együtt jár. A diagram egy mentori kapcsolódást mutat, nem az egész hálózat darabszámát. Forrás: Albert 2026. október 15-i és november 3-i döntése.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Az alapítás helyi kapcsolatokban kezdődik. A helyi emberekkel együtt találjuk meg a megfelelő időpontot és formát. Két-három ember már elkezdhet imádkozni és tanítványi kapcsolatban járni. A rendszeres Remény Körhöz kialakítjuk a vezetőpárt és a mentori hátteret; a vezetőket a mentor és a koordinátor megbízza. Széles a meghívás, az indulás a valós helyi felkészültséget követi.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Az eperpalánta képe Albert saját tanítása. A tő indát ereszt, az új növény táplálást kap, közben saját gyökeret növeszt. Amikor megerősödik, maga is új indákat ereszt. A körök sokszorozódásában a létszám mellett felkészült vezetőpár, valódi helyi kapcsolatok és mentori kísérés kell. Az új kör saját felelősséget kap, a testvéri kapcsolat megmarad. Az illusztráció szemléltető kép.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mozgalom felekezetközi. Aki már gyülekezethez tartozik, a saját közösségét is építheti. Aki eddig sehova sem tartozott, lelki otthonra találhat Krisztus testében. A körök összekapcsolódva közös városi és térségi alkalmakat, imádságot, képzést és szolgálatot hordozhatnak. A Mégis Remény szolgáló hátteret ad, a helyi emberek valós felelősséget kapnak. A látás formális egyesületi tagság nélkül is megélhető és továbbadható.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Az edények képe az ébredésre való felkészülést fejezi ki. A Szent Szellem munkáját Istentől kérjük; közben felelősen készülünk az emberek fogadására, kísérésére és felkészítésére. A látás Magyarországról a Kárpát-medence és Európa felé nyit, helyben meggyökerező embereken és közösségeken keresztül. Ez küldetési irány, nem garantált növekedési ütem. Forrás: Albert saját megfogalmazásai, a könyv edényekről és szövetségről szóló fejezetei.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konkrét tananyagok a bemutatkozó tartalomtól elkülönülő tanulási térben kapnak helyet. A már meglévő anyagok: tizenkét alkalmas alapút témavázlata, ebből két részletes októberi óraterv; nyolc vezetői műhelyvázlat. A további leckék, mentor- és koordinátori anyagok fejlesztése később következik. A vezetői megbízást a mentor és koordinátor adja, és a közös gyakorlat, jellem, hűség és taníthatóság megfigyelése kíséri. A dián tanulási irányok szerepelnek, nem kész kurzusok listája.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Zárás: személyes meghívás. Kapcsolódhat, aki közösséget keres; aki megnyitná az otthonát; aki szolgálóként, vezetőként, mentorként készülne; és aki imával, tudással vagy anyagiakkal segítené a küldetést. Kérjünk egy konkrét következő lépést: kapcsolatfelvétel, személyes beszélgetés, együtt imádkozó társ keresése. A honlapon szereplő kapcsolatfelvételi út a következő lépés.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c339992b48401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bdd084750c488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adfecc7fd5481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fb6d43dda0402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96bf676d23450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9bb96c82d74d3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E8AD184-3D91-4D3A-BF57-94E9FBF722C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282815E-FC3D-4170-935F-FC268CAAD8C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017B067-0D4E-45A0-AF8E-61D93710AB6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E5F0F52-680B-4267-A1B8-ED6E1011A8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C117182-0E30-429D-BCD2-1F7BF544EC9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3640298-24B2-4E05-AB6B-584F3E5E072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EC72406-B888-418C-8AB7-B418DBA26AF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6C7DC5A-E1CC-474A-88B2-DBD88942518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9FBFC70-F76C-4564-B103-E8043416CE1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624EE8E-93F7-435B-B202-26A43012656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aa87307150841bf" /><Relationship Type="http://schemas.openxmlformats.org/officeDocument/2006/relationships/slideLayout" Target="/ppt/slideLayouts/slideLayout1.xml" Id="R05afd39384dd4575" /><Relationship Type="http://schemas.openxmlformats.org/officeDocument/2006/relationships/slideLayout" Target="/ppt/slideLayouts/slideLayout2.xml" Id="R96ea3e08a08340db" /><Relationship Type="http://schemas.openxmlformats.org/officeDocument/2006/relationships/slideLayout" Target="/ppt/slideLayouts/slideLayout3.xml" Id="Re562d25d4cfc40c7" /><Relationship Type="http://schemas.openxmlformats.org/officeDocument/2006/relationships/slideLayout" Target="/ppt/slideLayouts/slideLayout4.xml" Id="R1e7f7526bb114645" /><Relationship Type="http://schemas.openxmlformats.org/officeDocument/2006/relationships/slideLayout" Target="/ppt/slideLayouts/slideLayout5.xml" Id="R8a9579b3975c4d66" /><Relationship Type="http://schemas.openxmlformats.org/officeDocument/2006/relationships/slideLayout" Target="/ppt/slideLayouts/slideLayout6.xml" Id="R2c85ca170a11448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5afd39384dd4575"/>
    <p:sldLayoutId xmlns:r="http://schemas.openxmlformats.org/officeDocument/2006/relationships" id="2147483650" r:id="R96ea3e08a08340db"/>
    <p:sldLayoutId xmlns:r="http://schemas.openxmlformats.org/officeDocument/2006/relationships" id="2147483651" r:id="Re562d25d4cfc40c7"/>
    <p:sldLayoutId xmlns:r="http://schemas.openxmlformats.org/officeDocument/2006/relationships" id="2147483652" r:id="R1e7f7526bb114645"/>
    <p:sldLayoutId xmlns:r="http://schemas.openxmlformats.org/officeDocument/2006/relationships" id="2147483653" r:id="R8a9579b3975c4d66"/>
    <p:sldLayoutId xmlns:r="http://schemas.openxmlformats.org/officeDocument/2006/relationships" id="2147483654" r:id="R2c85ca170a11448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b6665eb50d4b94" /><Relationship Type="http://schemas.openxmlformats.org/officeDocument/2006/relationships/image" Target="/ppt/media/image.png" Id="Rdc414f19074d4f54" /><Relationship Type="http://schemas.openxmlformats.org/officeDocument/2006/relationships/image" Target="/ppt/media/image2.png" Id="R3b733c4c05ef459f" /><Relationship Type="http://schemas.openxmlformats.org/officeDocument/2006/relationships/notesSlide" Target="/ppt/notesSlides/notesSlide1.xml" Id="Rd7f18e45d57f4a9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45d77261f2473c" /><Relationship Type="http://schemas.openxmlformats.org/officeDocument/2006/relationships/notesSlide" Target="/ppt/notesSlides/notesSlide2.xml" Id="Rd213afb9eb77421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debba387ef47ac" /><Relationship Type="http://schemas.openxmlformats.org/officeDocument/2006/relationships/notesSlide" Target="/ppt/notesSlides/notesSlide3.xml" Id="Rf4ff87f51ea34a9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422254abeb4413" /><Relationship Type="http://schemas.openxmlformats.org/officeDocument/2006/relationships/notesSlide" Target="/ppt/notesSlides/notesSlide4.xml" Id="R92f58fc5a1654e5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0c4853f564c4da0" /><Relationship Type="http://schemas.openxmlformats.org/officeDocument/2006/relationships/notesSlide" Target="/ppt/notesSlides/notesSlide5.xml" Id="R55fc96fb7047439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f5c94e38ae4d1c" /><Relationship Type="http://schemas.openxmlformats.org/officeDocument/2006/relationships/notesSlide" Target="/ppt/notesSlides/notesSlide6.xml" Id="R58b624337fae4c5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2c477b8cfe04f0f" /><Relationship Type="http://schemas.openxmlformats.org/officeDocument/2006/relationships/image" Target="/ppt/media/image3.png" Id="Rfef58d577900425f" /><Relationship Type="http://schemas.openxmlformats.org/officeDocument/2006/relationships/notesSlide" Target="/ppt/notesSlides/notesSlide7.xml" Id="R7a07e171ad324b2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58afeb38e347dc" /><Relationship Type="http://schemas.openxmlformats.org/officeDocument/2006/relationships/notesSlide" Target="/ppt/notesSlides/notesSlide8.xml" Id="R0093faaa116f4e4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02d1636cac412d" /><Relationship Type="http://schemas.openxmlformats.org/officeDocument/2006/relationships/notesSlide" Target="/ppt/notesSlides/notesSlide9.xml" Id="R9e67b07fa17b44e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14678560c94804" /><Relationship Type="http://schemas.openxmlformats.org/officeDocument/2006/relationships/notesSlide" Target="/ppt/notesSlides/notesSlide10.xml" Id="Rf2e577c3ec58482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87a0e39dbb443f" /><Relationship Type="http://schemas.openxmlformats.org/officeDocument/2006/relationships/notesSlide" Target="/ppt/notesSlides/notesSlide11.xml" Id="R681a37c849ab494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49ec54455a439d" /><Relationship Type="http://schemas.openxmlformats.org/officeDocument/2006/relationships/notesSlide" Target="/ppt/notesSlides/notesSlide12.xml" Id="R2ea19f23c61149a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af7d23be244279" /><Relationship Type="http://schemas.openxmlformats.org/officeDocument/2006/relationships/notesSlide" Target="/ppt/notesSlides/notesSlide13.xml" Id="R9d0befdef23942b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9f1949c23c40a8" /><Relationship Type="http://schemas.openxmlformats.org/officeDocument/2006/relationships/image" Target="/ppt/media/image4.png" Id="Rc9148ca36d344160" /><Relationship Type="http://schemas.openxmlformats.org/officeDocument/2006/relationships/notesSlide" Target="/ppt/notesSlides/notesSlide14.xml" Id="Rc5dc744daf4b466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17f78638dc4e53" /><Relationship Type="http://schemas.openxmlformats.org/officeDocument/2006/relationships/notesSlide" Target="/ppt/notesSlides/notesSlide15.xml" Id="R459d82e44c9148c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3a67e739434e32" /><Relationship Type="http://schemas.openxmlformats.org/officeDocument/2006/relationships/notesSlide" Target="/ppt/notesSlides/notesSlide16.xml" Id="R5bc5a57c78b942f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b4263fe9474ea2" /><Relationship Type="http://schemas.openxmlformats.org/officeDocument/2006/relationships/notesSlide" Target="/ppt/notesSlides/notesSlide17.xml" Id="Rbbc09af470b6461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57bd37257a47fb" /><Relationship Type="http://schemas.openxmlformats.org/officeDocument/2006/relationships/image" Target="/ppt/media/image5.png" Id="R002c2d67e7754ec8" /><Relationship Type="http://schemas.openxmlformats.org/officeDocument/2006/relationships/notesSlide" Target="/ppt/notesSlides/notesSlide18.xml" Id="R185a9e7313cf4bc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93186C-924F-41E5-8345-F38671B2DB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414f19074d4f54"/>
          <a:srcRect xmlns:a="http://schemas.openxmlformats.org/drawingml/2006/main" l="25768" t="0" r="2576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86500" y="0"/>
            <a:ext cx="59055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702580-56AE-4979-B6A3-A998381181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733c4c05ef459f"/>
          <a:stretch xmlns:a="http://schemas.openxmlformats.org/drawingml/2006/main"/>
        </p:blipFill>
        <p:spPr>
          <a:xfrm xmlns:a="http://schemas.openxmlformats.org/drawingml/2006/main">
            <a:off x="647700" y="523875"/>
            <a:ext cx="3810000" cy="1270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334D7F-B3E1-46DF-A854-B26D0529B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581025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3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defPPr>
            <a:lvl1pPr algn="l">
              <a:defRPr sz="63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63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63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63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63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63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63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63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63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63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6300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Remény</a:t>
            </a:r>
          </a:p>
          <a:p xmlns:a="http://schemas.openxmlformats.org/drawingml/2006/main">
            <a:pPr algn="l">
              <a:defRPr sz="63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6300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Körök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D0B86D-D0A8-4941-AD60-141CB1645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81525"/>
            <a:ext cx="5429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772D40"/>
                </a:solidFill>
                <a:latin typeface="Arial"/>
                <a:ea typeface="Arial"/>
                <a:cs typeface="Arial"/>
              </a:defRPr>
            </a:defPPr>
            <a:lvl1pPr algn="l">
              <a:defRPr sz="2625" b="0">
                <a:solidFill>
                  <a:srgbClr val="772D40"/>
                </a:solidFill>
                <a:latin typeface="Arial"/>
                <a:ea typeface="Arial"/>
                <a:cs typeface="Arial"/>
              </a:defRPr>
            </a:lvl1pPr>
            <a:lvl2pPr algn="l">
              <a:defRPr sz="2625" b="0">
                <a:solidFill>
                  <a:srgbClr val="772D40"/>
                </a:solidFill>
                <a:latin typeface="Arial"/>
                <a:ea typeface="Arial"/>
                <a:cs typeface="Arial"/>
              </a:defRPr>
            </a:lvl2pPr>
            <a:lvl3pPr algn="l">
              <a:defRPr sz="2625" b="0">
                <a:solidFill>
                  <a:srgbClr val="772D40"/>
                </a:solidFill>
                <a:latin typeface="Arial"/>
                <a:ea typeface="Arial"/>
                <a:cs typeface="Arial"/>
              </a:defRPr>
            </a:lvl3pPr>
            <a:lvl4pPr algn="l">
              <a:defRPr sz="2625" b="0">
                <a:solidFill>
                  <a:srgbClr val="772D40"/>
                </a:solidFill>
                <a:latin typeface="Arial"/>
                <a:ea typeface="Arial"/>
                <a:cs typeface="Arial"/>
              </a:defRPr>
            </a:lvl4pPr>
            <a:lvl5pPr algn="l">
              <a:defRPr sz="2625" b="0">
                <a:solidFill>
                  <a:srgbClr val="772D40"/>
                </a:solidFill>
                <a:latin typeface="Arial"/>
                <a:ea typeface="Arial"/>
                <a:cs typeface="Arial"/>
              </a:defRPr>
            </a:lvl5pPr>
            <a:lvl6pPr algn="l">
              <a:defRPr sz="2625" b="0">
                <a:solidFill>
                  <a:srgbClr val="772D40"/>
                </a:solidFill>
                <a:latin typeface="Arial"/>
                <a:ea typeface="Arial"/>
                <a:cs typeface="Arial"/>
              </a:defRPr>
            </a:lvl6pPr>
            <a:lvl7pPr algn="l">
              <a:defRPr sz="2625" b="0">
                <a:solidFill>
                  <a:srgbClr val="772D40"/>
                </a:solidFill>
                <a:latin typeface="Arial"/>
                <a:ea typeface="Arial"/>
                <a:cs typeface="Arial"/>
              </a:defRPr>
            </a:lvl7pPr>
            <a:lvl8pPr algn="l">
              <a:defRPr sz="2625" b="0">
                <a:solidFill>
                  <a:srgbClr val="772D40"/>
                </a:solidFill>
                <a:latin typeface="Arial"/>
                <a:ea typeface="Arial"/>
                <a:cs typeface="Arial"/>
              </a:defRPr>
            </a:lvl8pPr>
            <a:lvl9pPr algn="l">
              <a:defRPr sz="2625" b="0">
                <a:solidFill>
                  <a:srgbClr val="772D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625" b="0">
                <a:solidFill>
                  <a:srgbClr val="772D4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772D40"/>
                </a:solidFill>
                <a:latin typeface="Arial"/>
                <a:ea typeface="Arial"/>
                <a:cs typeface="Arial"/>
              </a:rPr>
              <a:t>Elérkezett hozzátok</a:t>
            </a:r>
          </a:p>
          <a:p xmlns:a="http://schemas.openxmlformats.org/drawingml/2006/main">
            <a:pPr algn="l">
              <a:defRPr sz="2625" b="0">
                <a:solidFill>
                  <a:srgbClr val="772D40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772D40"/>
                </a:solidFill>
                <a:latin typeface="Arial"/>
                <a:ea typeface="Arial"/>
                <a:cs typeface="Arial"/>
              </a:rPr>
              <a:t>Isten Királysága.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EC5246-517A-4918-AA59-9B216E65A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29325"/>
            <a:ext cx="5429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Edényeket készítünk az ébredésre</a:t>
            </a:r>
          </a:p>
        </p:txBody>
      </p:sp>
    </p:spTree>
    <p:extLst>
      <p:ext uri="{BB962C8B-B14F-4D97-AF65-F5344CB8AC3E}">
        <p14:creationId xmlns:p14="http://schemas.microsoft.com/office/powerpoint/2010/main" val="20155961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4170D0-D4ED-4491-93F9-329583B49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715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defPPr>
            <a:lvl1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Jézus győzött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1F614E-02FB-43F6-95BA-1F394F15A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90725"/>
            <a:ext cx="10287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defPPr>
            <a:lvl1pPr algn="l">
              <a:defRPr sz="39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9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9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9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9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9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9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9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9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9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975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A kereszten lefegyverezte</a:t>
            </a:r>
          </a:p>
          <a:p xmlns:a="http://schemas.openxmlformats.org/drawingml/2006/main">
            <a:pPr algn="l">
              <a:defRPr sz="39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975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a fejedelemségeket</a:t>
            </a:r>
          </a:p>
          <a:p xmlns:a="http://schemas.openxmlformats.org/drawingml/2006/main">
            <a:pPr algn="l">
              <a:defRPr sz="39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975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és hatalmasságokat.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3DD1D8-1070-48D6-A35E-A5FB94EB8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9580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772D40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FAD599-561F-46C8-B53C-749398225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05375"/>
            <a:ext cx="1000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550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83E34"/>
                </a:solidFill>
                <a:latin typeface="Arial"/>
                <a:ea typeface="Arial"/>
                <a:cs typeface="Arial"/>
              </a:rPr>
              <a:t>A bűn uralma megtört.</a:t>
            </a:r>
          </a:p>
          <a:p xmlns:a="http://schemas.openxmlformats.org/drawingml/2006/main">
            <a:pPr algn="l">
              <a:defRPr sz="2550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83E34"/>
                </a:solidFill>
                <a:latin typeface="Arial"/>
                <a:ea typeface="Arial"/>
                <a:cs typeface="Arial"/>
              </a:rPr>
              <a:t>Krisztusban szabad életre hívunk.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9EC48C-93DD-4F75-9031-5709A9F29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19125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52675E"/>
                </a:solidFill>
                <a:latin typeface="Arial"/>
                <a:ea typeface="Arial"/>
                <a:cs typeface="Arial"/>
              </a:rPr>
              <a:t>Kolossé 2,15 · Róma 6,6.14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032799-4985-4AE0-923A-C64A38A8E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76975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16100492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2357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D5AD69-FE04-4FA5-BA91-A6D731333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7700"/>
            <a:ext cx="10287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C7EF78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1">
                <a:solidFill>
                  <a:srgbClr val="C7EF78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1">
                <a:solidFill>
                  <a:srgbClr val="C7EF78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1">
                <a:solidFill>
                  <a:srgbClr val="C7EF78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1">
                <a:solidFill>
                  <a:srgbClr val="C7EF78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1">
                <a:solidFill>
                  <a:srgbClr val="C7EF78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1">
                <a:solidFill>
                  <a:srgbClr val="C7EF78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1">
                <a:solidFill>
                  <a:srgbClr val="C7EF78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1">
                <a:solidFill>
                  <a:srgbClr val="C7EF78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1">
                <a:solidFill>
                  <a:srgbClr val="C7EF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725" b="1">
                <a:solidFill>
                  <a:srgbClr val="C7EF7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C7EF78"/>
                </a:solidFill>
                <a:latin typeface="Arial"/>
                <a:ea typeface="Arial"/>
                <a:cs typeface="Arial"/>
              </a:rPr>
              <a:t>AZ EVANGÉLIUM KIHIRDETÉSE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4EDEB0-B59B-4347-9DE9-647C64EB8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43075"/>
            <a:ext cx="1071562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025" b="0">
                <a:solidFill>
                  <a:srgbClr val="F7F3EA"/>
                </a:solidFill>
                <a:latin typeface="Georgia"/>
                <a:ea typeface="Georgia"/>
                <a:cs typeface="Georgia"/>
              </a:defRPr>
            </a:defPPr>
            <a:lvl1pPr algn="l">
              <a:defRPr sz="5025" b="0">
                <a:solidFill>
                  <a:srgbClr val="F7F3EA"/>
                </a:solidFill>
                <a:latin typeface="Georgia"/>
                <a:ea typeface="Georgia"/>
                <a:cs typeface="Georgia"/>
              </a:defRPr>
            </a:lvl1pPr>
            <a:lvl2pPr algn="l">
              <a:defRPr sz="5025" b="0">
                <a:solidFill>
                  <a:srgbClr val="F7F3EA"/>
                </a:solidFill>
                <a:latin typeface="Georgia"/>
                <a:ea typeface="Georgia"/>
                <a:cs typeface="Georgia"/>
              </a:defRPr>
            </a:lvl2pPr>
            <a:lvl3pPr algn="l">
              <a:defRPr sz="5025" b="0">
                <a:solidFill>
                  <a:srgbClr val="F7F3EA"/>
                </a:solidFill>
                <a:latin typeface="Georgia"/>
                <a:ea typeface="Georgia"/>
                <a:cs typeface="Georgia"/>
              </a:defRPr>
            </a:lvl3pPr>
            <a:lvl4pPr algn="l">
              <a:defRPr sz="5025" b="0">
                <a:solidFill>
                  <a:srgbClr val="F7F3EA"/>
                </a:solidFill>
                <a:latin typeface="Georgia"/>
                <a:ea typeface="Georgia"/>
                <a:cs typeface="Georgia"/>
              </a:defRPr>
            </a:lvl4pPr>
            <a:lvl5pPr algn="l">
              <a:defRPr sz="5025" b="0">
                <a:solidFill>
                  <a:srgbClr val="F7F3EA"/>
                </a:solidFill>
                <a:latin typeface="Georgia"/>
                <a:ea typeface="Georgia"/>
                <a:cs typeface="Georgia"/>
              </a:defRPr>
            </a:lvl5pPr>
            <a:lvl6pPr algn="l">
              <a:defRPr sz="5025" b="0">
                <a:solidFill>
                  <a:srgbClr val="F7F3EA"/>
                </a:solidFill>
                <a:latin typeface="Georgia"/>
                <a:ea typeface="Georgia"/>
                <a:cs typeface="Georgia"/>
              </a:defRPr>
            </a:lvl6pPr>
            <a:lvl7pPr algn="l">
              <a:defRPr sz="5025" b="0">
                <a:solidFill>
                  <a:srgbClr val="F7F3EA"/>
                </a:solidFill>
                <a:latin typeface="Georgia"/>
                <a:ea typeface="Georgia"/>
                <a:cs typeface="Georgia"/>
              </a:defRPr>
            </a:lvl7pPr>
            <a:lvl8pPr algn="l">
              <a:defRPr sz="5025" b="0">
                <a:solidFill>
                  <a:srgbClr val="F7F3EA"/>
                </a:solidFill>
                <a:latin typeface="Georgia"/>
                <a:ea typeface="Georgia"/>
                <a:cs typeface="Georgia"/>
              </a:defRPr>
            </a:lvl8pPr>
            <a:lvl9pPr algn="l">
              <a:defRPr sz="5025" b="0">
                <a:solidFill>
                  <a:srgbClr val="F7F3EA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5025" b="0">
                <a:solidFill>
                  <a:srgbClr val="F7F3EA"/>
                </a:solidFill>
                <a:latin typeface="Georgia"/>
                <a:ea typeface="Georgia"/>
                <a:cs typeface="Georgia"/>
              </a:defRPr>
            </a:pPr>
            <a:r>
              <a:rPr sz="5025" b="0">
                <a:solidFill>
                  <a:srgbClr val="F7F3EA"/>
                </a:solidFill>
                <a:latin typeface="Georgia"/>
                <a:ea typeface="Georgia"/>
                <a:cs typeface="Georgia"/>
              </a:rPr>
              <a:t>Elérkezett hozzátok</a:t>
            </a:r>
          </a:p>
          <a:p xmlns:a="http://schemas.openxmlformats.org/drawingml/2006/main">
            <a:pPr algn="l">
              <a:defRPr sz="5025" b="0">
                <a:solidFill>
                  <a:srgbClr val="F7F3EA"/>
                </a:solidFill>
                <a:latin typeface="Georgia"/>
                <a:ea typeface="Georgia"/>
                <a:cs typeface="Georgia"/>
              </a:defRPr>
            </a:pPr>
            <a:r>
              <a:rPr sz="5025" b="0">
                <a:solidFill>
                  <a:srgbClr val="F7F3EA"/>
                </a:solidFill>
                <a:latin typeface="Georgia"/>
                <a:ea typeface="Georgia"/>
                <a:cs typeface="Georgia"/>
              </a:rPr>
              <a:t>Isten Királysága.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830EC9-58AD-4E37-829D-D490AF894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3865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7F3EA"/>
                </a:solidFill>
                <a:latin typeface="Arial"/>
                <a:ea typeface="Arial"/>
                <a:cs typeface="Arial"/>
              </a:rPr>
              <a:t>Hirdetjük Jézus győzelmét.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BF5802-7A0C-4512-9C5B-89F0AEFAF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1015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7F3EA"/>
                </a:solidFill>
                <a:latin typeface="Arial"/>
                <a:ea typeface="Arial"/>
                <a:cs typeface="Arial"/>
              </a:rPr>
              <a:t>Megtérésre és hitre hívunk.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3B786B-2085-4193-A1E1-980160EED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8165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7F3EA"/>
                </a:solidFill>
                <a:latin typeface="Arial"/>
                <a:ea typeface="Arial"/>
                <a:cs typeface="Arial"/>
              </a:rPr>
              <a:t>Hittel imádkozunk és szolgálunk.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D88EC7-EED6-468D-A888-C80464918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96025"/>
            <a:ext cx="9048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C7EF78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C7EF78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C7EF78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C7EF78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C7EF78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C7EF78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C7EF78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C7EF78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C7EF78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C7EF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425" b="1">
                <a:solidFill>
                  <a:srgbClr val="C7EF78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C7EF78"/>
                </a:solidFill>
                <a:latin typeface="Arial"/>
                <a:ea typeface="Arial"/>
                <a:cs typeface="Arial"/>
              </a:rPr>
              <a:t>Lukács 10,9 · Máté 12,28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A424CD-7E44-4A88-B671-7515EB58A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76975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defPPr>
            <a:lvl1pPr algn="r">
              <a:defRPr sz="1275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1pPr>
            <a:lvl2pPr algn="r">
              <a:defRPr sz="1275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2pPr>
            <a:lvl3pPr algn="r">
              <a:defRPr sz="1275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3pPr>
            <a:lvl4pPr algn="r">
              <a:defRPr sz="1275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4pPr>
            <a:lvl5pPr algn="r">
              <a:defRPr sz="1275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5pPr>
            <a:lvl6pPr algn="r">
              <a:defRPr sz="1275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6pPr>
            <a:lvl7pPr algn="r">
              <a:defRPr sz="1275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7pPr>
            <a:lvl8pPr algn="r">
              <a:defRPr sz="1275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8pPr>
            <a:lvl9pPr algn="r">
              <a:defRPr sz="1275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C7EF7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19476043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814DF8-AFF2-4BA0-A1EB-868F07BBC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715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defPPr>
            <a:lvl1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Krisztus közöttünk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2C85F1-03C7-456F-9AFF-795AB11C7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76450"/>
            <a:ext cx="104775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defPPr>
            <a:lvl1pPr algn="l">
              <a:defRPr sz="33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3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3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3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3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3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3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3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3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3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Ahol ketten vagy hárman</a:t>
            </a:r>
          </a:p>
          <a:p xmlns:a="http://schemas.openxmlformats.org/drawingml/2006/main">
            <a:pPr algn="l">
              <a:defRPr sz="33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Jézus nevében összegyűlünk,</a:t>
            </a:r>
          </a:p>
          <a:p xmlns:a="http://schemas.openxmlformats.org/drawingml/2006/main">
            <a:pPr algn="l">
              <a:defRPr sz="33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ő közöttünk van.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EE21AF-FCCC-4DC9-86BC-FE8100F82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57675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2D40"/>
                </a:solidFill>
                <a:latin typeface="Arial"/>
                <a:ea typeface="Arial"/>
                <a:cs typeface="Arial"/>
              </a:rPr>
              <a:t>Máté 18,20 alapján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440320-604E-46C5-B28B-9B8D56AF0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14925"/>
            <a:ext cx="10477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83E34"/>
                </a:solidFill>
                <a:latin typeface="Arial"/>
                <a:ea typeface="Arial"/>
                <a:cs typeface="Arial"/>
              </a:rPr>
              <a:t>A Remény Kör gyülekezet:</a:t>
            </a:r>
          </a:p>
          <a:p xmlns:a="http://schemas.openxmlformats.org/drawingml/2006/main">
            <a:pPr algn="l">
              <a:defRPr sz="232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83E34"/>
                </a:solidFill>
                <a:latin typeface="Arial"/>
                <a:ea typeface="Arial"/>
                <a:cs typeface="Arial"/>
              </a:rPr>
              <a:t>Jézus köré gyűlünk, és az ő életét osztjuk meg.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7B25D2-80C9-4169-AB9D-B86E63087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76975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11184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AE4639-E939-47B4-B23C-A6467DF2D9B0}"/>
              </a:ext>
            </a:extLst>
          </p:cNvPr>
          <p:cNvCxnSpPr>
            <a:stCxn xmlns:a="http://schemas.openxmlformats.org/drawingml/2006/main" id="8" idx="2"/>
            <a:endCxn xmlns:a="http://schemas.openxmlformats.org/drawingml/2006/main" id="2" idx="6"/>
          </p:cNvCxnSpPr>
          <p:nvPr/>
        </p:nvCxnSpPr>
        <p:spPr>
          <a:xfrm xmlns:a="http://schemas.openxmlformats.org/drawingml/2006/main" flipH="1">
            <a:off x="7429500" y="3452813"/>
            <a:ext cx="11049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35743"/>
            </a:solidFill>
            <a:tailEnd type="triangle" w="med" len="med"/>
          </a:ln>
        </p:spPr>
      </p:cxnSp>
      <p:cxnSp>
        <p:nvCxn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C31C68-919B-470E-9306-0ABF63EE0A72}"/>
              </a:ext>
            </a:extLst>
          </p:cNvPr>
          <p:cNvCxnSpPr>
            <a:stCxn xmlns:a="http://schemas.openxmlformats.org/drawingml/2006/main" id="5" idx="6"/>
            <a:endCxn xmlns:a="http://schemas.openxmlformats.org/drawingml/2006/main" id="2" idx="2"/>
          </p:cNvCxnSpPr>
          <p:nvPr/>
        </p:nvCxnSpPr>
        <p:spPr>
          <a:xfrm xmlns:a="http://schemas.openxmlformats.org/drawingml/2006/main">
            <a:off x="3657600" y="3452813"/>
            <a:ext cx="11049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35743"/>
            </a:solidFill>
            <a:tailEnd type="triangle" w="med" len="med"/>
          </a:ln>
        </p:spPr>
      </p:cxn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A0759D-2355-4ACD-82C6-80C55827D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715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defPPr>
            <a:lvl1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Mindenki hozzátesz valamit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6D78DE-B7F2-4AA6-BD82-163DE4569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381250"/>
            <a:ext cx="2667000" cy="21431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57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004DC2-D3C7-4142-9C28-5F229E896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2619375"/>
            <a:ext cx="2362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defPPr>
            <a:lvl1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1pPr>
            <a:lvl2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2pPr>
            <a:lvl3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3pPr>
            <a:lvl4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4pPr>
            <a:lvl5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5pPr>
            <a:lvl6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6pPr>
            <a:lvl7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7pPr>
            <a:lvl8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8pPr>
            <a:lvl9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7F3EA"/>
                </a:solidFill>
                <a:latin typeface="Arial"/>
                <a:ea typeface="Arial"/>
                <a:cs typeface="Arial"/>
              </a:rPr>
              <a:t>Krisztus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7B5C0F-0908-4778-A154-4A172240D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219450"/>
            <a:ext cx="22860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defPPr>
            <a:lvl1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1pPr>
            <a:lvl2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2pPr>
            <a:lvl3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3pPr>
            <a:lvl4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4pPr>
            <a:lvl5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5pPr>
            <a:lvl6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6pPr>
            <a:lvl7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7pPr>
            <a:lvl8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8pPr>
            <a:lvl9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7F3EA"/>
                </a:solidFill>
                <a:latin typeface="Arial"/>
                <a:ea typeface="Arial"/>
                <a:cs typeface="Arial"/>
              </a:rPr>
              <a:t>közöttünk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1A3F69-B665-4CC1-B1A5-42D69C0B2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381250"/>
            <a:ext cx="2857500" cy="21431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5EB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787B7F-42FF-4B8B-97DA-52793112B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19375"/>
            <a:ext cx="2552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Bátorítás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28A23A-EA3C-471F-91C2-6D46E2C77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219450"/>
            <a:ext cx="24765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35743"/>
                </a:solidFill>
                <a:latin typeface="Arial"/>
                <a:ea typeface="Arial"/>
                <a:cs typeface="Arial"/>
              </a:rPr>
              <a:t>figyelem és remény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9CAA93-B268-4921-A450-61A53F056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381250"/>
            <a:ext cx="2857500" cy="21431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5EB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8A0BD7-C485-4F75-81B4-0CB782BF9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2619375"/>
            <a:ext cx="2552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Ige és ima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C2D8DA-D0AA-4E0F-BD3C-A5CD832FD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219450"/>
            <a:ext cx="247650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35743"/>
                </a:solidFill>
                <a:latin typeface="Arial"/>
                <a:ea typeface="Arial"/>
                <a:cs typeface="Arial"/>
              </a:rPr>
              <a:t>hit és útmutatás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021825-2750-4144-9F1C-15FC8758E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33400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defPPr>
            <a:lvl1pPr algn="ctr">
              <a:defRPr sz="27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1pPr>
            <a:lvl2pPr algn="ctr">
              <a:defRPr sz="27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2pPr>
            <a:lvl3pPr algn="ctr">
              <a:defRPr sz="27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3pPr>
            <a:lvl4pPr algn="ctr">
              <a:defRPr sz="27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4pPr>
            <a:lvl5pPr algn="ctr">
              <a:defRPr sz="27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5pPr>
            <a:lvl6pPr algn="ctr">
              <a:defRPr sz="27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6pPr>
            <a:lvl7pPr algn="ctr">
              <a:defRPr sz="27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7pPr>
            <a:lvl8pPr algn="ctr">
              <a:defRPr sz="27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8pPr>
            <a:lvl9pPr algn="ctr">
              <a:defRPr sz="27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ctr">
              <a:defRPr sz="27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pPr>
            <a:r>
              <a:rPr sz="2775" b="0">
                <a:solidFill>
                  <a:srgbClr val="772D40"/>
                </a:solidFill>
                <a:latin typeface="Georgia"/>
                <a:ea typeface="Georgia"/>
                <a:cs typeface="Georgia"/>
              </a:rPr>
              <a:t>Az ajándék a másik épülését szolgálja.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767263-FD9B-447B-8DE7-201848286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22935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52675E"/>
                </a:solidFill>
                <a:latin typeface="Arial"/>
                <a:ea typeface="Arial"/>
                <a:cs typeface="Arial"/>
              </a:rPr>
              <a:t>1Korinthus 12,7 · 14,26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D4BE9D-EE8F-4835-B52C-2F3F46E76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76975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7484014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9FA51E-695E-4F6A-B85C-6EDE1934B396}"/>
              </a:ext>
            </a:extLst>
          </p:cNvPr>
          <p:cNvCxnSpPr>
            <a:stCxn xmlns:a="http://schemas.openxmlformats.org/drawingml/2006/main" id="13" idx="3"/>
            <a:endCxn xmlns:a="http://schemas.openxmlformats.org/drawingml/2006/main" id="17" idx="1"/>
          </p:cNvCxnSpPr>
          <p:nvPr/>
        </p:nvCxnSpPr>
        <p:spPr>
          <a:xfrm xmlns:a="http://schemas.openxmlformats.org/drawingml/2006/main">
            <a:off x="9315450" y="3143250"/>
            <a:ext cx="333375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35743"/>
            </a:solidFill>
            <a:tailEnd type="triangle" w="med" len="med"/>
          </a:ln>
        </p:spPr>
      </p:cxnSp>
      <p:cxnSp>
        <p:nvCxn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E613A7-7923-4FC7-9AD7-0439E5792713}"/>
              </a:ext>
            </a:extLst>
          </p:cNvPr>
          <p:cNvCxnSpPr>
            <a:stCxn xmlns:a="http://schemas.openxmlformats.org/drawingml/2006/main" id="9" idx="3"/>
            <a:endCxn xmlns:a="http://schemas.openxmlformats.org/drawingml/2006/main" id="13" idx="1"/>
          </p:cNvCxnSpPr>
          <p:nvPr/>
        </p:nvCxnSpPr>
        <p:spPr>
          <a:xfrm xmlns:a="http://schemas.openxmlformats.org/drawingml/2006/main">
            <a:off x="7077075" y="3143250"/>
            <a:ext cx="333375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35743"/>
            </a:solidFill>
            <a:tailEnd type="triangle" w="med" len="med"/>
          </a:ln>
        </p:spPr>
      </p:cxnSp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2398DF-572C-4981-8343-8F6DE6919A33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9" idx="1"/>
          </p:cNvCxnSpPr>
          <p:nvPr/>
        </p:nvCxnSpPr>
        <p:spPr>
          <a:xfrm xmlns:a="http://schemas.openxmlformats.org/drawingml/2006/main">
            <a:off x="4838700" y="3143250"/>
            <a:ext cx="333375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35743"/>
            </a:solidFill>
            <a:tailEnd type="triangle" w="med" len="med"/>
          </a:ln>
        </p:spPr>
      </p:cxnSp>
      <p:cxnSp>
        <p:nvCxn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8993D7-98EA-443D-9212-5486310E3FD1}"/>
              </a:ext>
            </a:extLst>
          </p:cNvPr>
          <p:cNvCxnSpPr>
            <a:stCxn xmlns:a="http://schemas.openxmlformats.org/drawingml/2006/main" id="2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2600325" y="3143250"/>
            <a:ext cx="333375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35743"/>
            </a:solidFill>
            <a:tailEnd type="triangle" w="med" len="med"/>
          </a:ln>
        </p:spPr>
      </p:cxn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8AEC95-C6C8-4767-998F-EEB304A0A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715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defPPr>
            <a:lvl1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Sóként a környezetünkben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3FB808-4A1C-424A-95D4-540BA2CD6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609850"/>
            <a:ext cx="190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69E6D7-E556-4475-BB24-01DC3901F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647950"/>
            <a:ext cx="1905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Észrevesszük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44A4B8-7FA9-46ED-B333-4945F618E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286125"/>
            <a:ext cx="190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a szükséget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065DED-362F-46D0-B9B8-9A54C761F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2609850"/>
            <a:ext cx="190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6BCCDB-F106-4E1A-B0E0-A72A50AA3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2647950"/>
            <a:ext cx="1905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Meghallgatjuk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1C7881-F7DD-4A69-9B71-D760D7F2D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3286125"/>
            <a:ext cx="190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az embert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FBC89F-764E-4818-ABE6-7956355D0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2075" y="2609850"/>
            <a:ext cx="190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C78E9F-6629-476C-B04D-075ABC3F3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2075" y="2647950"/>
            <a:ext cx="1905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Imádkozunk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6DE94F-66CC-4B5F-A808-A81DEB736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2075" y="3286125"/>
            <a:ext cx="190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hittel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AEC28D-AEBA-4616-AFED-9FE01D25B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609850"/>
            <a:ext cx="190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5E263D-9F75-44E9-B3AE-7A34BEFBD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647950"/>
            <a:ext cx="1905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Cselekszünk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904792-51C6-43D9-8974-C48C807C8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3286125"/>
            <a:ext cx="190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szeretetben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215CCE-9ECD-47DA-BC87-9220D8074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8825" y="2609850"/>
            <a:ext cx="190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57D70F-1D48-4E87-9A6C-1CA35F2FE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8825" y="2647950"/>
            <a:ext cx="1905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Mellette maradunk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59A499-AAAC-4E6C-8033-FC8F48138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8825" y="3286125"/>
            <a:ext cx="190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hűséggel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BACFA3-BC72-4709-9033-FC7051860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600575"/>
            <a:ext cx="10477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4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772D40"/>
                </a:solidFill>
                <a:latin typeface="Georgia"/>
                <a:ea typeface="Georgia"/>
                <a:cs typeface="Georgia"/>
              </a:rPr>
              <a:t>Oda visszük a Királyság erejét,</a:t>
            </a:r>
          </a:p>
          <a:p xmlns:a="http://schemas.openxmlformats.org/drawingml/2006/main">
            <a:pPr algn="l">
              <a:defRPr sz="34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pPr>
            <a:r>
              <a:rPr sz="3450" b="0">
                <a:solidFill>
                  <a:srgbClr val="772D40"/>
                </a:solidFill>
                <a:latin typeface="Georgia"/>
                <a:ea typeface="Georgia"/>
                <a:cs typeface="Georgia"/>
              </a:rPr>
              <a:t>ahol szükséget látunk.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7EC198-7FBE-44BA-A09C-AEDF554BF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22935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52675E"/>
                </a:solidFill>
                <a:latin typeface="Arial"/>
                <a:ea typeface="Arial"/>
                <a:cs typeface="Arial"/>
              </a:rPr>
              <a:t>Máté 5,13–16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F4F3F5F-D87D-4488-88DB-9E893B1CE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76975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1267813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B80A25-1E82-496C-9813-866AD772C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715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defPPr>
            <a:lvl1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A peremről is indulhat áldás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3B12B7-96C6-44DC-B4F4-EBA53171F9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f58d577900425f"/>
          <a:stretch xmlns:a="http://schemas.openxmlformats.org/drawingml/2006/main"/>
        </p:blipFill>
        <p:spPr>
          <a:xfrm xmlns:a="http://schemas.openxmlformats.org/drawingml/2006/main">
            <a:off x="723900" y="1990919"/>
            <a:ext cx="6667500" cy="3752463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E77804-3187-4968-9FD6-8D6FF1160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171700"/>
            <a:ext cx="3571875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83E34"/>
                </a:solidFill>
                <a:latin typeface="Arial"/>
                <a:ea typeface="Arial"/>
                <a:cs typeface="Arial"/>
              </a:rPr>
              <a:t>A helyi ember ajándékot kapott.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7319BA-5A61-4615-BB8A-6A5693675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362325"/>
            <a:ext cx="3571875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83E34"/>
                </a:solidFill>
                <a:latin typeface="Arial"/>
                <a:ea typeface="Arial"/>
                <a:cs typeface="Arial"/>
              </a:rPr>
              <a:t>Bizalmat és felelősséget adunk neki.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FF8E5C-6591-4806-9632-9B628627D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4552950"/>
            <a:ext cx="3571875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83E34"/>
                </a:solidFill>
                <a:latin typeface="Arial"/>
                <a:ea typeface="Arial"/>
                <a:cs typeface="Arial"/>
              </a:rPr>
              <a:t>Ő is másokhoz viszi Krisztus életét.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B61CC8-D7F5-4833-80B2-7324F9D58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5790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defPPr>
            <a:lvl1pPr algn="l">
              <a:defRPr sz="24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4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4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4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4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4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4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4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4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24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pPr>
            <a:r>
              <a:rPr sz="2475" b="0">
                <a:solidFill>
                  <a:srgbClr val="772D40"/>
                </a:solidFill>
                <a:latin typeface="Georgia"/>
                <a:ea typeface="Georgia"/>
                <a:cs typeface="Georgia"/>
              </a:rPr>
              <a:t>„Ők a források.”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23ABA1-C74D-4D33-9806-FCEFD2D24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76975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88979993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39C4CA-D26A-4FD6-9B02-324B916CC9CC}"/>
              </a:ext>
            </a:extLst>
          </p:cNvPr>
          <p:cNvCxnSpPr>
            <a:stCxn xmlns:a="http://schemas.openxmlformats.org/drawingml/2006/main" id="5" idx="6"/>
            <a:endCxn xmlns:a="http://schemas.openxmlformats.org/drawingml/2006/main" id="8" idx="2"/>
          </p:cNvCxnSpPr>
          <p:nvPr/>
        </p:nvCxnSpPr>
        <p:spPr>
          <a:xfrm xmlns:a="http://schemas.openxmlformats.org/drawingml/2006/main">
            <a:off x="7524750" y="3643313"/>
            <a:ext cx="10477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35743"/>
            </a:solidFill>
            <a:tailEnd type="triangle" w="med" len="med"/>
          </a:ln>
        </p:spPr>
      </p:cxnSp>
      <p:cxnSp>
        <p:nvCxn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223D35-7A02-4ABB-8FD1-1EA5217BA903}"/>
              </a:ext>
            </a:extLst>
          </p:cNvPr>
          <p:cNvCxnSpPr>
            <a:stCxn xmlns:a="http://schemas.openxmlformats.org/drawingml/2006/main" id="2" idx="6"/>
            <a:endCxn xmlns:a="http://schemas.openxmlformats.org/drawingml/2006/main" id="5" idx="2"/>
          </p:cNvCxnSpPr>
          <p:nvPr/>
        </p:nvCxnSpPr>
        <p:spPr>
          <a:xfrm xmlns:a="http://schemas.openxmlformats.org/drawingml/2006/main">
            <a:off x="3619500" y="3643313"/>
            <a:ext cx="10477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35743"/>
            </a:solidFill>
            <a:tailEnd type="triangle" w="med" len="med"/>
          </a:ln>
        </p:spPr>
      </p:cxn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C0EDA0-629E-4AE2-A648-0EA819EF5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715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defPPr>
            <a:lvl1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Egy élet, három lépték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C977B2-0E2D-4F0B-9D37-F463F8069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76500"/>
            <a:ext cx="2857500" cy="2333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5EB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CD03CC-C4CE-4264-851D-0D2D7E140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14625"/>
            <a:ext cx="2552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2–3 ember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4889A2-3DCB-4546-AAA6-26E651467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14700"/>
            <a:ext cx="247650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35743"/>
                </a:solidFill>
                <a:latin typeface="Arial"/>
                <a:ea typeface="Arial"/>
                <a:cs typeface="Arial"/>
              </a:rPr>
              <a:t>személyes</a:t>
            </a:r>
          </a:p>
          <a:p xmlns:a="http://schemas.openxmlformats.org/drawingml/2006/main">
            <a: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35743"/>
                </a:solidFill>
                <a:latin typeface="Arial"/>
                <a:ea typeface="Arial"/>
                <a:cs typeface="Arial"/>
              </a:rPr>
              <a:t>tanítványi kapcsolat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358BFA-47EA-4880-B281-97F733725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476500"/>
            <a:ext cx="2857500" cy="2333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57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15DD6F-3AED-4572-AA90-BCA83C35F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2714625"/>
            <a:ext cx="2552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defPPr>
            <a:lvl1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1pPr>
            <a:lvl2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2pPr>
            <a:lvl3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3pPr>
            <a:lvl4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4pPr>
            <a:lvl5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5pPr>
            <a:lvl6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6pPr>
            <a:lvl7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7pPr>
            <a:lvl8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8pPr>
            <a:lvl9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7F3EA"/>
                </a:solidFill>
                <a:latin typeface="Arial"/>
                <a:ea typeface="Arial"/>
                <a:cs typeface="Arial"/>
              </a:rPr>
              <a:t>Remény Kör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638DE9-1C38-48A7-9E15-3D9652444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314700"/>
            <a:ext cx="247650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defPPr>
            <a:lvl1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1pPr>
            <a:lvl2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2pPr>
            <a:lvl3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3pPr>
            <a:lvl4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4pPr>
            <a:lvl5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5pPr>
            <a:lvl6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6pPr>
            <a:lvl7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7pPr>
            <a:lvl8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8pPr>
            <a:lvl9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7F3EA"/>
                </a:solidFill>
                <a:latin typeface="Arial"/>
                <a:ea typeface="Arial"/>
                <a:cs typeface="Arial"/>
              </a:rPr>
              <a:t>családi gyülekezet</a:t>
            </a:r>
          </a:p>
          <a:p xmlns:a="http://schemas.openxmlformats.org/drawingml/2006/main">
            <a: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7F3EA"/>
                </a:solidFill>
                <a:latin typeface="Arial"/>
                <a:ea typeface="Arial"/>
                <a:cs typeface="Arial"/>
              </a:rPr>
              <a:t>legfeljebb kb. 12–14 fő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A808DC-2213-4D45-BFF2-057C1BAF3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476500"/>
            <a:ext cx="2857500" cy="2333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5EB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6B6FA5-2B69-41C2-8249-8032FCB5D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714625"/>
            <a:ext cx="2552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Szövetség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EDADC8-FA15-46C3-8C98-3F70F5FDE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314700"/>
            <a:ext cx="247650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35743"/>
                </a:solidFill>
                <a:latin typeface="Arial"/>
                <a:ea typeface="Arial"/>
                <a:cs typeface="Arial"/>
              </a:rPr>
              <a:t>közös szolgálat</a:t>
            </a:r>
          </a:p>
          <a:p xmlns:a="http://schemas.openxmlformats.org/drawingml/2006/main">
            <a: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35743"/>
                </a:solidFill>
                <a:latin typeface="Arial"/>
                <a:ea typeface="Arial"/>
                <a:cs typeface="Arial"/>
              </a:rPr>
              <a:t>és küldetés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1826B9-D7E6-412B-9F3C-D4E926D42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67350"/>
            <a:ext cx="105727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0">
                <a:solidFill>
                  <a:srgbClr val="772D40"/>
                </a:solidFill>
                <a:latin typeface="Arial"/>
                <a:ea typeface="Arial"/>
                <a:cs typeface="Arial"/>
              </a:defRPr>
            </a:defPPr>
            <a:lvl1pPr algn="ctr">
              <a:defRPr sz="2250" b="0">
                <a:solidFill>
                  <a:srgbClr val="772D40"/>
                </a:solidFill>
                <a:latin typeface="Arial"/>
                <a:ea typeface="Arial"/>
                <a:cs typeface="Arial"/>
              </a:defRPr>
            </a:lvl1pPr>
            <a:lvl2pPr algn="ctr">
              <a:defRPr sz="2250" b="0">
                <a:solidFill>
                  <a:srgbClr val="772D40"/>
                </a:solidFill>
                <a:latin typeface="Arial"/>
                <a:ea typeface="Arial"/>
                <a:cs typeface="Arial"/>
              </a:defRPr>
            </a:lvl2pPr>
            <a:lvl3pPr algn="ctr">
              <a:defRPr sz="2250" b="0">
                <a:solidFill>
                  <a:srgbClr val="772D40"/>
                </a:solidFill>
                <a:latin typeface="Arial"/>
                <a:ea typeface="Arial"/>
                <a:cs typeface="Arial"/>
              </a:defRPr>
            </a:lvl3pPr>
            <a:lvl4pPr algn="ctr">
              <a:defRPr sz="2250" b="0">
                <a:solidFill>
                  <a:srgbClr val="772D40"/>
                </a:solidFill>
                <a:latin typeface="Arial"/>
                <a:ea typeface="Arial"/>
                <a:cs typeface="Arial"/>
              </a:defRPr>
            </a:lvl4pPr>
            <a:lvl5pPr algn="ctr">
              <a:defRPr sz="2250" b="0">
                <a:solidFill>
                  <a:srgbClr val="772D40"/>
                </a:solidFill>
                <a:latin typeface="Arial"/>
                <a:ea typeface="Arial"/>
                <a:cs typeface="Arial"/>
              </a:defRPr>
            </a:lvl5pPr>
            <a:lvl6pPr algn="ctr">
              <a:defRPr sz="2250" b="0">
                <a:solidFill>
                  <a:srgbClr val="772D40"/>
                </a:solidFill>
                <a:latin typeface="Arial"/>
                <a:ea typeface="Arial"/>
                <a:cs typeface="Arial"/>
              </a:defRPr>
            </a:lvl6pPr>
            <a:lvl7pPr algn="ctr">
              <a:defRPr sz="2250" b="0">
                <a:solidFill>
                  <a:srgbClr val="772D40"/>
                </a:solidFill>
                <a:latin typeface="Arial"/>
                <a:ea typeface="Arial"/>
                <a:cs typeface="Arial"/>
              </a:defRPr>
            </a:lvl7pPr>
            <a:lvl8pPr algn="ctr">
              <a:defRPr sz="2250" b="0">
                <a:solidFill>
                  <a:srgbClr val="772D40"/>
                </a:solidFill>
                <a:latin typeface="Arial"/>
                <a:ea typeface="Arial"/>
                <a:cs typeface="Arial"/>
              </a:defRPr>
            </a:lvl8pPr>
            <a:lvl9pPr algn="ctr">
              <a:defRPr sz="2250" b="0">
                <a:solidFill>
                  <a:srgbClr val="772D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250" b="0">
                <a:solidFill>
                  <a:srgbClr val="772D4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772D40"/>
                </a:solidFill>
                <a:latin typeface="Arial"/>
                <a:ea typeface="Arial"/>
                <a:cs typeface="Arial"/>
              </a:rPr>
              <a:t>Személyes mélység • közös élet • továbbadott küldetés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B0D94B-4D2D-4FE4-88F1-878F12245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76975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59489909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623B8E-0BD4-47F0-A047-E9AA8D6CE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715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defPPr>
            <a:lvl1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Hogyan élünk együtt?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66BBE3-EC3D-4EEC-8CF6-A71620715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2028825"/>
            <a:ext cx="5524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defPPr>
            <a:lvl1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772D40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02405A-8154-4BFA-9513-98452149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000250"/>
            <a:ext cx="962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Meghallgatjuk egymást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CA8F5B-25A9-4AA0-B9BE-B4FA94C65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428875"/>
            <a:ext cx="9620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Hogy vagy? Mi történt veled?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14BB0B-6C67-42CE-B402-AE3814CB5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000375"/>
            <a:ext cx="5524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defPPr>
            <a:lvl1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772D40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BAC1FE-46DB-406C-AA4E-67DDAB6DC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971800"/>
            <a:ext cx="962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Megértjük az Igét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C61D38-0F09-4D8D-A140-C776E24D5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400425"/>
            <a:ext cx="9620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Mit mond Jézus, és hogyan követjük?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F2ED9B-24BB-40B4-A1E8-14EE8E3CF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971925"/>
            <a:ext cx="5524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defPPr>
            <a:lvl1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772D40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FF3F23-B484-457B-A449-F2C315B2A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943350"/>
            <a:ext cx="962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Imádkozunk és szolgálunk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CE00EE-F08D-4856-9C10-FBFED5A43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371975"/>
            <a:ext cx="9620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Mit hordozzunk együtt?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4080A7-AD83-4ADF-958E-DB89FA6F6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4943475"/>
            <a:ext cx="5524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defPPr>
            <a:lvl1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772D40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F62E5A-E69D-4CE7-814F-9DC86FDA4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914900"/>
            <a:ext cx="962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Megnevezzük a következő lépést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BCED01-34FE-46D7-8AB3-910C44F4D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343525"/>
            <a:ext cx="9620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Mit teszek meg, és kivel osztom meg?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B84855-27D7-464D-AF01-324EB4B43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76975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02729173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D86D31-2DEC-48B5-BDC3-550463B5E56D}"/>
              </a:ext>
            </a:extLst>
          </p:cNvPr>
          <p:cNvCxnSpPr>
            <a:stCxn xmlns:a="http://schemas.openxmlformats.org/drawingml/2006/main" id="11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9305925" y="4267200"/>
            <a:ext cx="3810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35743"/>
            </a:solidFill>
            <a:tailEnd type="triangle" w="med" len="med"/>
          </a:ln>
        </p:spPr>
      </p:cxnSp>
      <p:cxnSp>
        <p:nvCxn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73074E-657B-403D-9D33-2D45B82CCF84}"/>
              </a:ext>
            </a:extLst>
          </p:cNvPr>
          <p:cNvCxnSpPr>
            <a:stCxn xmlns:a="http://schemas.openxmlformats.org/drawingml/2006/main" id="8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7067550" y="4267200"/>
            <a:ext cx="3810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35743"/>
            </a:solidFill>
            <a:tailEnd type="triangle" w="med" len="med"/>
          </a:ln>
        </p:spPr>
      </p:cxnSp>
      <p:cxnSp>
        <p:nvCxn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81A332-D09E-4C9F-8976-F1A8337E02AE}"/>
              </a:ext>
            </a:extLst>
          </p:cNvPr>
          <p:cNvCxnSpPr>
            <a:stCxn xmlns:a="http://schemas.openxmlformats.org/drawingml/2006/main" id="5" idx="3"/>
            <a:endCxn xmlns:a="http://schemas.openxmlformats.org/drawingml/2006/main" id="8" idx="1"/>
          </p:cNvCxnSpPr>
          <p:nvPr/>
        </p:nvCxnSpPr>
        <p:spPr>
          <a:xfrm xmlns:a="http://schemas.openxmlformats.org/drawingml/2006/main">
            <a:off x="4829175" y="4267200"/>
            <a:ext cx="3810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35743"/>
            </a:solidFill>
            <a:tailEnd type="triangle" w="med" len="med"/>
          </a:ln>
        </p:spPr>
      </p:cxnSp>
      <p:cxnSp>
        <p:nvCxn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2C3E70-2890-4235-B2AD-6122D6BDEE48}"/>
              </a:ext>
            </a:extLst>
          </p:cNvPr>
          <p:cNvCxnSpPr>
            <a:stCxn xmlns:a="http://schemas.openxmlformats.org/drawingml/2006/main" id="3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2590800" y="4267200"/>
            <a:ext cx="3810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35743"/>
            </a:solidFill>
            <a:tailEnd type="triangle" w="med" len="med"/>
          </a:ln>
        </p:spPr>
      </p:cxn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14CB6C-4CF2-452A-8F34-233D8838B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715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defPPr>
            <a:lvl1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Tanítványozás: közösen megélt élet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27AF62-C408-49A5-8B66-4AACFDB94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71675"/>
            <a:ext cx="10668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defPPr>
            <a:lvl1pPr algn="l">
              <a:defRPr sz="33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3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3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3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3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3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3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3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3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3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772D40"/>
                </a:solidFill>
                <a:latin typeface="Georgia"/>
                <a:ea typeface="Georgia"/>
                <a:cs typeface="Georgia"/>
              </a:rPr>
              <a:t>Mindenkinek legyen valaki,</a:t>
            </a:r>
          </a:p>
          <a:p xmlns:a="http://schemas.openxmlformats.org/drawingml/2006/main">
            <a:pPr algn="l">
              <a:defRPr sz="33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pPr>
            <a:r>
              <a:rPr sz="3375" b="0">
                <a:solidFill>
                  <a:srgbClr val="772D40"/>
                </a:solidFill>
                <a:latin typeface="Georgia"/>
                <a:ea typeface="Georgia"/>
                <a:cs typeface="Georgia"/>
              </a:rPr>
              <a:t>aki ráfigyel.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A8EBB4-9147-4C72-803C-1B22ECEE5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943350"/>
            <a:ext cx="185737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B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AFC22D-1760-4594-BF69-B609937DC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57650"/>
            <a:ext cx="17621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Megmutatom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308EF0-25EB-4ADD-973F-FD6AED11E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943350"/>
            <a:ext cx="185737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B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0D72DD-4F3B-47C8-B951-178D0ACDD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9425" y="4057650"/>
            <a:ext cx="17621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Veled teszem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2EA346-FD5B-4EED-9B3F-807C4E579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0175" y="3943350"/>
            <a:ext cx="185737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B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5D10E7-36F4-47AC-A76E-EF5B86905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057650"/>
            <a:ext cx="17621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Rád bízom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8A3E3F-70D6-4216-A7D7-7AC55323B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943350"/>
            <a:ext cx="185737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B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39468B-3D7A-4217-8F52-724340BF4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6175" y="4057650"/>
            <a:ext cx="17621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Értékelünk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634A74-0593-46FE-B457-6A847C33F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6925" y="3943350"/>
            <a:ext cx="185737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B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E71B45-70BF-427B-8864-00B7EEAF6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4057650"/>
            <a:ext cx="17621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95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Elengedlek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83533A-BFF4-4F46-B2A8-5BCBEE8B5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86375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292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defPPr>
            <a:lvl1pPr algn="r">
              <a:defRPr sz="292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1pPr>
            <a:lvl2pPr algn="r">
              <a:defRPr sz="292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2pPr>
            <a:lvl3pPr algn="r">
              <a:defRPr sz="292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3pPr>
            <a:lvl4pPr algn="r">
              <a:defRPr sz="292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4pPr>
            <a:lvl5pPr algn="r">
              <a:defRPr sz="292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5pPr>
            <a:lvl6pPr algn="r">
              <a:defRPr sz="292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6pPr>
            <a:lvl7pPr algn="r">
              <a:defRPr sz="292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7pPr>
            <a:lvl8pPr algn="r">
              <a:defRPr sz="292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8pPr>
            <a:lvl9pPr algn="r">
              <a:defRPr sz="292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r">
              <a:defRPr sz="292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2925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…és melletted maradok.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B53C6B-CE53-4A27-8623-624EA7ED0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76975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50394163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EE8821-A674-440C-B1F3-EB9E8659D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715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defPPr>
            <a:lvl1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A Remény Körök gyülekezetek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19EA95-0F7C-4302-9D95-F9B62140B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238375"/>
            <a:ext cx="4857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772D40"/>
                </a:solidFill>
                <a:latin typeface="Arial"/>
                <a:ea typeface="Arial"/>
                <a:cs typeface="Arial"/>
              </a:rPr>
              <a:t>BEMERÍTÉS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0B297A-11CB-48F8-A997-A76F93DA4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238375"/>
            <a:ext cx="4667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772D40"/>
                </a:solidFill>
                <a:latin typeface="Arial"/>
                <a:ea typeface="Arial"/>
                <a:cs typeface="Arial"/>
              </a:rPr>
              <a:t>ÚRVACSORA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822FBE-5290-479A-8D97-9C1D939E5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24175"/>
            <a:ext cx="4857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defPPr>
            <a:lvl1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Jézus követése</a:t>
            </a:r>
          </a:p>
          <a:p xmlns:a="http://schemas.openxmlformats.org/drawingml/2006/main">
            <a: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és az új élet</a:t>
            </a:r>
          </a:p>
          <a:p xmlns:a="http://schemas.openxmlformats.org/drawingml/2006/main">
            <a: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nyilvános megvallása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5DEB3C-590D-4ED5-89DE-B7A5FA58C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924175"/>
            <a:ext cx="4667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defPPr>
            <a:lvl1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Közösség Krisztussal</a:t>
            </a:r>
          </a:p>
          <a:p xmlns:a="http://schemas.openxmlformats.org/drawingml/2006/main">
            <a: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és egymással,</a:t>
            </a:r>
          </a:p>
          <a:p xmlns:a="http://schemas.openxmlformats.org/drawingml/2006/main">
            <a:pPr algn="l">
              <a:defRPr sz="300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Jézusra emlékezve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086352-4C2A-44A3-B7FC-77FEE2323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00700"/>
            <a:ext cx="10572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defPPr>
            <a:lvl1pPr algn="ctr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1pPr>
            <a:lvl2pPr algn="ctr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2pPr>
            <a:lvl3pPr algn="ctr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3pPr>
            <a:lvl4pPr algn="ctr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4pPr>
            <a:lvl5pPr algn="ctr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5pPr>
            <a:lvl6pPr algn="ctr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6pPr>
            <a:lvl7pPr algn="ctr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7pPr>
            <a:lvl8pPr algn="ctr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8pPr>
            <a:lvl9pPr algn="ctr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17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83E34"/>
                </a:solidFill>
                <a:latin typeface="Arial"/>
                <a:ea typeface="Arial"/>
                <a:cs typeface="Arial"/>
              </a:rPr>
              <a:t>Ige • imádság • ajándékok • közös élet • küldetés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427797-35FB-4D90-92DE-97F6CCD26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76975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59289856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54C59C-9EB6-4FAF-8A6C-F2C683ED5341}"/>
              </a:ext>
            </a:extLst>
          </p:cNvPr>
          <p:cNvCxnSpPr>
            <a:stCxn xmlns:a="http://schemas.openxmlformats.org/drawingml/2006/main" id="2" idx="2"/>
            <a:endCxn xmlns:a="http://schemas.openxmlformats.org/drawingml/2006/main" id="13" idx="0"/>
          </p:cNvCxnSpPr>
          <p:nvPr/>
        </p:nvCxnSpPr>
        <p:spPr>
          <a:xfrm xmlns:a="http://schemas.openxmlformats.org/drawingml/2006/main">
            <a:off x="6091238" y="2790825"/>
            <a:ext cx="3709988" cy="1057275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28575">
            <a:solidFill>
              <a:srgbClr val="235743"/>
            </a:solidFill>
            <a:tailEnd type="triangle" w="med" len="med"/>
          </a:ln>
        </p:spPr>
      </p:cxnSp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B0360B-6FB6-4378-866B-F16769D7B337}"/>
              </a:ext>
            </a:extLst>
          </p:cNvPr>
          <p:cNvCxnSpPr>
            <a:stCxn xmlns:a="http://schemas.openxmlformats.org/drawingml/2006/main" id="2" idx="2"/>
            <a:endCxn xmlns:a="http://schemas.openxmlformats.org/drawingml/2006/main" id="9" idx="0"/>
          </p:cNvCxnSpPr>
          <p:nvPr/>
        </p:nvCxnSpPr>
        <p:spPr>
          <a:xfrm xmlns:a="http://schemas.openxmlformats.org/drawingml/2006/main" flipH="1">
            <a:off x="6067425" y="2790825"/>
            <a:ext cx="23813" cy="1057275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28575">
            <a:solidFill>
              <a:srgbClr val="235743"/>
            </a:solidFill>
            <a:tailEnd type="triangle" w="med" len="med"/>
          </a:ln>
        </p:spPr>
      </p:cxnSp>
      <p:cxnSp>
        <p:nvCxn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9E19E2-E046-44D0-B7B1-1AF9BC09ED7B}"/>
              </a:ext>
            </a:extLst>
          </p:cNvPr>
          <p:cNvCxnSpPr>
            <a:stCxn xmlns:a="http://schemas.openxmlformats.org/drawingml/2006/main" id="2" idx="2"/>
            <a:endCxn xmlns:a="http://schemas.openxmlformats.org/drawingml/2006/main" id="5" idx="0"/>
          </p:cNvCxnSpPr>
          <p:nvPr/>
        </p:nvCxnSpPr>
        <p:spPr>
          <a:xfrm xmlns:a="http://schemas.openxmlformats.org/drawingml/2006/main" flipH="1">
            <a:off x="2333625" y="2790825"/>
            <a:ext cx="3757613" cy="1057275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28575">
            <a:solidFill>
              <a:srgbClr val="235743"/>
            </a:solidFill>
            <a:tailEnd type="triangle" w="med" len="med"/>
          </a:ln>
        </p:spPr>
      </p:cxn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5A949F-7F36-409E-B0A6-1596F4C18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715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defPPr>
            <a:lvl1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A felelősség rendje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30AE7F-3E68-424E-A07D-0136CD5C8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1933575"/>
            <a:ext cx="5286375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57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5C2A8E-B8A7-4DED-8E4D-95E0BAB57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047875"/>
            <a:ext cx="50006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55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defPPr>
            <a:lvl1pPr algn="ctr">
              <a:defRPr sz="255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1pPr>
            <a:lvl2pPr algn="ctr">
              <a:defRPr sz="255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2pPr>
            <a:lvl3pPr algn="ctr">
              <a:defRPr sz="255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3pPr>
            <a:lvl4pPr algn="ctr">
              <a:defRPr sz="255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4pPr>
            <a:lvl5pPr algn="ctr">
              <a:defRPr sz="255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5pPr>
            <a:lvl6pPr algn="ctr">
              <a:defRPr sz="255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6pPr>
            <a:lvl7pPr algn="ctr">
              <a:defRPr sz="255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7pPr>
            <a:lvl8pPr algn="ctr">
              <a:defRPr sz="255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8pPr>
            <a:lvl9pPr algn="ctr">
              <a:defRPr sz="255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55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7F3EA"/>
                </a:solidFill>
                <a:latin typeface="Arial"/>
                <a:ea typeface="Arial"/>
                <a:cs typeface="Arial"/>
              </a:rPr>
              <a:t>Mentor + koordinátor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A832C4-94F1-4D99-B0C8-21C50A089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5000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defPPr>
            <a:lvl1pPr algn="ctr">
              <a:defRPr sz="1800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1pPr>
            <a:lvl2pPr algn="ctr">
              <a:defRPr sz="1800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2pPr>
            <a:lvl3pPr algn="ctr">
              <a:defRPr sz="1800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3pPr>
            <a:lvl4pPr algn="ctr">
              <a:defRPr sz="1800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4pPr>
            <a:lvl5pPr algn="ctr">
              <a:defRPr sz="1800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5pPr>
            <a:lvl6pPr algn="ctr">
              <a:defRPr sz="1800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6pPr>
            <a:lvl7pPr algn="ctr">
              <a:defRPr sz="1800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7pPr>
            <a:lvl8pPr algn="ctr">
              <a:defRPr sz="1800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8pPr>
            <a:lvl9pPr algn="ctr">
              <a:defRPr sz="1800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00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F7F3EA"/>
                </a:solidFill>
                <a:latin typeface="Arial"/>
                <a:ea typeface="Arial"/>
                <a:cs typeface="Arial"/>
              </a:rPr>
              <a:t>megbízás és folyamatos kísérés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EA435B-363E-40AB-B2A3-DA9F45762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48100"/>
            <a:ext cx="27622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B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1E3C8F-7960-40DD-8153-8A914A670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990975"/>
            <a:ext cx="25336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Remény Kör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106313-8F13-4BCA-99BC-E697A030F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495800"/>
            <a:ext cx="25336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35743"/>
                </a:solidFill>
                <a:latin typeface="Arial"/>
                <a:ea typeface="Arial"/>
                <a:cs typeface="Arial"/>
              </a:rPr>
              <a:t>legalább két vezető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A61F11-F2A7-459E-8969-61F6CB5F7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848100"/>
            <a:ext cx="27622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B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AD26BC-72AF-49DC-B6AA-6672FDF74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990975"/>
            <a:ext cx="25336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Remény Kör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893BF5-05B4-48ED-8CE9-85BC8E5B9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4495800"/>
            <a:ext cx="25336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35743"/>
                </a:solidFill>
                <a:latin typeface="Arial"/>
                <a:ea typeface="Arial"/>
                <a:cs typeface="Arial"/>
              </a:rPr>
              <a:t>legalább két vezető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4268F2-0C94-4F01-AD23-393216B25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848100"/>
            <a:ext cx="27622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B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8A1F46-A53C-4B5A-89EC-0593E8CD8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990975"/>
            <a:ext cx="25336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Remény Kör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07ECA7-1789-41F0-BD1A-F5A290B8C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495800"/>
            <a:ext cx="25336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35743"/>
                </a:solidFill>
                <a:latin typeface="Arial"/>
                <a:ea typeface="Arial"/>
                <a:cs typeface="Arial"/>
              </a:rPr>
              <a:t>legalább két vezető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A1B7F8-2EE0-49B5-BF53-E12FC1B4D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591175"/>
            <a:ext cx="10715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defPPr>
            <a:lvl1pPr algn="ctr">
              <a:defRPr sz="27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1pPr>
            <a:lvl2pPr algn="ctr">
              <a:defRPr sz="27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2pPr>
            <a:lvl3pPr algn="ctr">
              <a:defRPr sz="27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3pPr>
            <a:lvl4pPr algn="ctr">
              <a:defRPr sz="27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4pPr>
            <a:lvl5pPr algn="ctr">
              <a:defRPr sz="27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5pPr>
            <a:lvl6pPr algn="ctr">
              <a:defRPr sz="27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6pPr>
            <a:lvl7pPr algn="ctr">
              <a:defRPr sz="27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7pPr>
            <a:lvl8pPr algn="ctr">
              <a:defRPr sz="27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8pPr>
            <a:lvl9pPr algn="ctr">
              <a:defRPr sz="27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ctr">
              <a:defRPr sz="2775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pPr>
            <a:r>
              <a:rPr sz="2775" b="0">
                <a:solidFill>
                  <a:srgbClr val="772D40"/>
                </a:solidFill>
                <a:latin typeface="Georgia"/>
                <a:ea typeface="Georgia"/>
                <a:cs typeface="Georgia"/>
              </a:rPr>
              <a:t>Három kör mellett egy mentor.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895BFD-CED2-47C8-B7D1-00E66BF24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76975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55700011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6DE417-3EFE-488D-9815-D6EA5FFFAFA2}"/>
              </a:ext>
            </a:extLst>
          </p:cNvPr>
          <p:cNvCxnSpPr>
            <a:stCxn xmlns:a="http://schemas.openxmlformats.org/drawingml/2006/main" id="11" idx="3"/>
            <a:endCxn xmlns:a="http://schemas.openxmlformats.org/drawingml/2006/main" id="16" idx="1"/>
          </p:cNvCxnSpPr>
          <p:nvPr/>
        </p:nvCxnSpPr>
        <p:spPr>
          <a:xfrm xmlns:a="http://schemas.openxmlformats.org/drawingml/2006/main">
            <a:off x="8743950" y="3533775"/>
            <a:ext cx="5715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35743"/>
            </a:solidFill>
            <a:tailEnd type="triangle" w="med" len="med"/>
          </a:ln>
        </p:spPr>
      </p:cxnSp>
      <p:cxnSp>
        <p:nvCxn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5366B0-7788-4F36-92E8-27D97283BCEC}"/>
              </a:ext>
            </a:extLst>
          </p:cNvPr>
          <p:cNvCxnSpPr>
            <a:stCxn xmlns:a="http://schemas.openxmlformats.org/drawingml/2006/main" id="6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5886450" y="3533775"/>
            <a:ext cx="5715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35743"/>
            </a:solidFill>
            <a:tailEnd type="triangle" w="med" len="med"/>
          </a:ln>
        </p:spPr>
      </p:cxnSp>
      <p:cxnSp>
        <p:nvCxn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B2D52C-D279-40A4-BDEE-BC399E6D9E2F}"/>
              </a:ext>
            </a:extLst>
          </p:cNvPr>
          <p:cNvCxnSpPr>
            <a:stCxn xmlns:a="http://schemas.openxmlformats.org/drawingml/2006/main" id="2" idx="3"/>
            <a:endCxn xmlns:a="http://schemas.openxmlformats.org/drawingml/2006/main" id="6" idx="1"/>
          </p:cNvCxnSpPr>
          <p:nvPr/>
        </p:nvCxnSpPr>
        <p:spPr>
          <a:xfrm xmlns:a="http://schemas.openxmlformats.org/drawingml/2006/main">
            <a:off x="3028950" y="3533775"/>
            <a:ext cx="57150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35743"/>
            </a:solidFill>
            <a:tailEnd type="triangle" w="med" len="med"/>
          </a:ln>
        </p:spPr>
      </p:cxn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24F589-A4F5-4A41-B336-4FC60E328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715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defPPr>
            <a:lvl1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Hogyan születik új kör?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C2323D-7F8A-4971-9062-9F9803AA8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24150"/>
            <a:ext cx="2286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18CDCD-5718-423F-93A6-EE2298BBA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152650"/>
            <a:ext cx="228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defPPr>
            <a:lvl1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772D40"/>
                </a:solidFill>
                <a:latin typeface="Georgia"/>
                <a:ea typeface="Georgia"/>
                <a:cs typeface="Georgia"/>
              </a:rPr>
              <a:t>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158BAB-5069-403C-9D8B-609EAEC46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95600"/>
            <a:ext cx="2286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Imádság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D8F33D-216F-4098-A396-F14E0DBAD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2286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Kikhez küld Isten?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B87368-9EB9-42E8-9F9C-8A34C3FCC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724150"/>
            <a:ext cx="2286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189B8B-7B28-49AE-8220-72740258F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152650"/>
            <a:ext cx="228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defPPr>
            <a:lvl1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772D40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C999E6-39A0-447B-BB18-E3919ABA1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895600"/>
            <a:ext cx="2286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Kapcsolatok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E0C712-FFD4-4B47-BF38-905FEE090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590925"/>
            <a:ext cx="2286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Ki nyit ajtót?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90E6B0-EB83-4C57-AA1D-8375B26CA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724150"/>
            <a:ext cx="2286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FCA8B3-8DED-4A74-B4A7-E92263227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152650"/>
            <a:ext cx="228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defPPr>
            <a:lvl1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772D40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1DDCA0-6960-4137-A653-49EA9D6E5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895600"/>
            <a:ext cx="2286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Felkészülés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CC909D-5F4B-4F69-9FB5-AA28D4B8E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590925"/>
            <a:ext cx="2286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Vezetőpár és mentor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F41D8E-D4ED-49D1-A04A-015B71424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724150"/>
            <a:ext cx="2286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AFCBDE-291E-4699-B2D2-71712894D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152650"/>
            <a:ext cx="228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defPPr>
            <a:lvl1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15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772D40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F37F4A-4139-4D32-8FC1-EA050379D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895600"/>
            <a:ext cx="2286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Első alkalmak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3E2DFA-16C1-448F-8CFF-A5B2542CF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590925"/>
            <a:ext cx="2286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Ige, ima, közös élet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9AD175-B5E4-4196-B6AF-34454EAC2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381625"/>
            <a:ext cx="1057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defPPr>
            <a:lvl1pPr algn="l">
              <a:defRPr sz="300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00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00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00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00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00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00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00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00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00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772D40"/>
                </a:solidFill>
                <a:latin typeface="Georgia"/>
                <a:ea typeface="Georgia"/>
                <a:cs typeface="Georgia"/>
              </a:rPr>
              <a:t>Legyen valaki, aki hétfőn is ott marad.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8A6B6B-D039-4AA8-99EB-32FF38D92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76975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77540668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734111-4E3D-4682-8305-8D345209D46F}"/>
              </a:ext>
            </a:extLst>
          </p:cNvPr>
          <p:cNvCxnSpPr>
            <a:stCxn xmlns:a="http://schemas.openxmlformats.org/drawingml/2006/main" id="8" idx="2"/>
            <a:endCxn xmlns:a="http://schemas.openxmlformats.org/drawingml/2006/main" id="11" idx="0"/>
          </p:cNvCxnSpPr>
          <p:nvPr/>
        </p:nvCxnSpPr>
        <p:spPr>
          <a:xfrm xmlns:a="http://schemas.openxmlformats.org/drawingml/2006/main">
            <a:off x="9715500" y="4524375"/>
            <a:ext cx="0" cy="30480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35743"/>
            </a:solidFill>
            <a:tailEnd type="triangle" w="med" len="med"/>
          </a:ln>
        </p:spPr>
      </p:cxnSp>
      <p:cxnSp>
        <p:nvCxn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308925-F3B0-4B4E-A127-B32C02DB12B9}"/>
              </a:ext>
            </a:extLst>
          </p:cNvPr>
          <p:cNvCxnSpPr>
            <a:stCxn xmlns:a="http://schemas.openxmlformats.org/drawingml/2006/main" id="5" idx="2"/>
            <a:endCxn xmlns:a="http://schemas.openxmlformats.org/drawingml/2006/main" id="8" idx="0"/>
          </p:cNvCxnSpPr>
          <p:nvPr/>
        </p:nvCxnSpPr>
        <p:spPr>
          <a:xfrm xmlns:a="http://schemas.openxmlformats.org/drawingml/2006/main">
            <a:off x="9715500" y="3581400"/>
            <a:ext cx="0" cy="30480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35743"/>
            </a:solidFill>
            <a:tailEnd type="triangle" w="med" len="med"/>
          </a:ln>
        </p:spPr>
      </p:cxnSp>
      <p:cxnSp>
        <p:nvCxn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B6D156-F8E4-4CBB-ABE9-2A5D0665D250}"/>
              </a:ext>
            </a:extLst>
          </p:cNvPr>
          <p:cNvCxnSpPr>
            <a:stCxn xmlns:a="http://schemas.openxmlformats.org/drawingml/2006/main" id="3" idx="2"/>
            <a:endCxn xmlns:a="http://schemas.openxmlformats.org/drawingml/2006/main" id="5" idx="0"/>
          </p:cNvCxnSpPr>
          <p:nvPr/>
        </p:nvCxnSpPr>
        <p:spPr>
          <a:xfrm xmlns:a="http://schemas.openxmlformats.org/drawingml/2006/main">
            <a:off x="9715500" y="2638425"/>
            <a:ext cx="0" cy="30480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35743"/>
            </a:solidFill>
            <a:tailEnd type="triangle" w="med" len="med"/>
          </a:ln>
        </p:spPr>
      </p:cxn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2C1AA8-3FB6-4FEB-BC6E-1159BC262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715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defPPr>
            <a:lvl1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Az eperpalánta útja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62EBB7-1CAA-4AEA-82E5-6D7BEC32B3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148ca36d344160"/>
          <a:stretch xmlns:a="http://schemas.openxmlformats.org/drawingml/2006/main"/>
        </p:blipFill>
        <p:spPr>
          <a:xfrm xmlns:a="http://schemas.openxmlformats.org/drawingml/2006/main">
            <a:off x="692936" y="2000250"/>
            <a:ext cx="6938978" cy="39052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CBC5BD-4BB9-4EE3-98DD-883701E44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000250"/>
            <a:ext cx="32385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B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D6D8CA-985A-4C7A-BBA8-12A3DF895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143125"/>
            <a:ext cx="30099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Meggyökerezünk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5BA977-C83E-40FA-964F-5AB2E84EE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943225"/>
            <a:ext cx="32385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B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94FFD7-9E67-4146-88FC-C01F34401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086100"/>
            <a:ext cx="30099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Felkészítünk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768ED6-46D1-4021-B661-6FEACF328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886200"/>
            <a:ext cx="32385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B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D9D5DA-A508-42A4-93E3-764FB4CBE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029075"/>
            <a:ext cx="30099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Új kör születik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D00E88-326D-4E47-9485-32A7FF049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829175"/>
            <a:ext cx="3238500" cy="638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5EB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5F4226-D118-4D20-9195-7F0772C6F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972050"/>
            <a:ext cx="30099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025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Ők is továbbadják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B00E5B-187A-434F-B3E8-D4DFACB70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124575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defPPr>
            <a:lvl1pPr algn="l">
              <a:defRPr sz="21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1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1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1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1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1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1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1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1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2175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Új helyen gyökeret verünk, élő kapcsolatban maradunk.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3C1A58-5692-49B1-8268-09EBAAB7F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76975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68969556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87C29C-43ED-436B-A482-77280B7E2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715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defPPr>
            <a:lvl1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Felekezetközi szövetség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FD4B15-A13E-4BDF-B0E7-5EC8DB996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47875"/>
            <a:ext cx="10477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235743"/>
                </a:solidFill>
                <a:latin typeface="Arial"/>
                <a:ea typeface="Arial"/>
                <a:cs typeface="Arial"/>
              </a:rPr>
              <a:t>Krisztushoz tartozunk.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A12934-B38A-4805-920C-CA7CFE6FA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38475"/>
            <a:ext cx="10477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235743"/>
                </a:solidFill>
                <a:latin typeface="Arial"/>
                <a:ea typeface="Arial"/>
                <a:cs typeface="Arial"/>
              </a:rPr>
              <a:t>Egymás ajándékaival gazdagodunk.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C1730E-A59E-4A2A-A207-922FF46C3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29075"/>
            <a:ext cx="10477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000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235743"/>
                </a:solidFill>
                <a:latin typeface="Arial"/>
                <a:ea typeface="Arial"/>
                <a:cs typeface="Arial"/>
              </a:rPr>
              <a:t>Közösen tanulunk, szolgálunk és küldünk.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EFF306-C12C-441D-A484-5A933CF15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362575"/>
            <a:ext cx="10572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772D40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030514-792E-483D-8FA0-B958F1FCC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15000"/>
            <a:ext cx="10572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Helyi önállóság · élő kapcsolatok · közös küldetés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1366AB-4781-44DA-B3FF-BD5B1E4B1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76975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2385949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2357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87101C-A668-4105-B245-E5408FD0C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952500"/>
            <a:ext cx="106680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100" b="0">
                <a:solidFill>
                  <a:srgbClr val="F7F3EA"/>
                </a:solidFill>
                <a:latin typeface="Georgia"/>
                <a:ea typeface="Georgia"/>
                <a:cs typeface="Georgia"/>
              </a:defRPr>
            </a:defPPr>
            <a:lvl1pPr algn="l">
              <a:defRPr sz="5100" b="0">
                <a:solidFill>
                  <a:srgbClr val="F7F3EA"/>
                </a:solidFill>
                <a:latin typeface="Georgia"/>
                <a:ea typeface="Georgia"/>
                <a:cs typeface="Georgia"/>
              </a:defRPr>
            </a:lvl1pPr>
            <a:lvl2pPr algn="l">
              <a:defRPr sz="5100" b="0">
                <a:solidFill>
                  <a:srgbClr val="F7F3EA"/>
                </a:solidFill>
                <a:latin typeface="Georgia"/>
                <a:ea typeface="Georgia"/>
                <a:cs typeface="Georgia"/>
              </a:defRPr>
            </a:lvl2pPr>
            <a:lvl3pPr algn="l">
              <a:defRPr sz="5100" b="0">
                <a:solidFill>
                  <a:srgbClr val="F7F3EA"/>
                </a:solidFill>
                <a:latin typeface="Georgia"/>
                <a:ea typeface="Georgia"/>
                <a:cs typeface="Georgia"/>
              </a:defRPr>
            </a:lvl3pPr>
            <a:lvl4pPr algn="l">
              <a:defRPr sz="5100" b="0">
                <a:solidFill>
                  <a:srgbClr val="F7F3EA"/>
                </a:solidFill>
                <a:latin typeface="Georgia"/>
                <a:ea typeface="Georgia"/>
                <a:cs typeface="Georgia"/>
              </a:defRPr>
            </a:lvl4pPr>
            <a:lvl5pPr algn="l">
              <a:defRPr sz="5100" b="0">
                <a:solidFill>
                  <a:srgbClr val="F7F3EA"/>
                </a:solidFill>
                <a:latin typeface="Georgia"/>
                <a:ea typeface="Georgia"/>
                <a:cs typeface="Georgia"/>
              </a:defRPr>
            </a:lvl5pPr>
            <a:lvl6pPr algn="l">
              <a:defRPr sz="5100" b="0">
                <a:solidFill>
                  <a:srgbClr val="F7F3EA"/>
                </a:solidFill>
                <a:latin typeface="Georgia"/>
                <a:ea typeface="Georgia"/>
                <a:cs typeface="Georgia"/>
              </a:defRPr>
            </a:lvl6pPr>
            <a:lvl7pPr algn="l">
              <a:defRPr sz="5100" b="0">
                <a:solidFill>
                  <a:srgbClr val="F7F3EA"/>
                </a:solidFill>
                <a:latin typeface="Georgia"/>
                <a:ea typeface="Georgia"/>
                <a:cs typeface="Georgia"/>
              </a:defRPr>
            </a:lvl7pPr>
            <a:lvl8pPr algn="l">
              <a:defRPr sz="5100" b="0">
                <a:solidFill>
                  <a:srgbClr val="F7F3EA"/>
                </a:solidFill>
                <a:latin typeface="Georgia"/>
                <a:ea typeface="Georgia"/>
                <a:cs typeface="Georgia"/>
              </a:defRPr>
            </a:lvl8pPr>
            <a:lvl9pPr algn="l">
              <a:defRPr sz="5100" b="0">
                <a:solidFill>
                  <a:srgbClr val="F7F3EA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5100" b="0">
                <a:solidFill>
                  <a:srgbClr val="F7F3EA"/>
                </a:solidFill>
                <a:latin typeface="Georgia"/>
                <a:ea typeface="Georgia"/>
                <a:cs typeface="Georgia"/>
              </a:defRPr>
            </a:pPr>
            <a:r>
              <a:rPr sz="5100" b="0">
                <a:solidFill>
                  <a:srgbClr val="F7F3EA"/>
                </a:solidFill>
                <a:latin typeface="Georgia"/>
                <a:ea typeface="Georgia"/>
                <a:cs typeface="Georgia"/>
              </a:rPr>
              <a:t>Edényeket készítünk</a:t>
            </a:r>
          </a:p>
          <a:p xmlns:a="http://schemas.openxmlformats.org/drawingml/2006/main">
            <a:pPr algn="l">
              <a:defRPr sz="5100" b="0">
                <a:solidFill>
                  <a:srgbClr val="F7F3EA"/>
                </a:solidFill>
                <a:latin typeface="Georgia"/>
                <a:ea typeface="Georgia"/>
                <a:cs typeface="Georgia"/>
              </a:defRPr>
            </a:pPr>
            <a:r>
              <a:rPr sz="5100" b="0">
                <a:solidFill>
                  <a:srgbClr val="F7F3EA"/>
                </a:solidFill>
                <a:latin typeface="Georgia"/>
                <a:ea typeface="Georgia"/>
                <a:cs typeface="Georgia"/>
              </a:rPr>
              <a:t>az ébredésre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ADE9D0-FA6A-4F29-A7BF-81E852E62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38550"/>
            <a:ext cx="10477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3000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C7EF78"/>
                </a:solidFill>
                <a:latin typeface="Arial"/>
                <a:ea typeface="Arial"/>
                <a:cs typeface="Arial"/>
              </a:rPr>
              <a:t>Befogadni. Felkészíteni. Továbbküldeni.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E04F64-5977-4B2F-A4FA-2109CDD0A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24450"/>
            <a:ext cx="10572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F7F3EA"/>
                </a:solidFill>
                <a:latin typeface="Arial"/>
                <a:ea typeface="Arial"/>
                <a:cs typeface="Arial"/>
              </a:rPr>
              <a:t>Magyarország → Kárpát-medence → Európa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6F43DC-9A83-4407-8E7C-0ADEFE87A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76975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defPPr>
            <a:lvl1pPr algn="r">
              <a:defRPr sz="1275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1pPr>
            <a:lvl2pPr algn="r">
              <a:defRPr sz="1275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2pPr>
            <a:lvl3pPr algn="r">
              <a:defRPr sz="1275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3pPr>
            <a:lvl4pPr algn="r">
              <a:defRPr sz="1275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4pPr>
            <a:lvl5pPr algn="r">
              <a:defRPr sz="1275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5pPr>
            <a:lvl6pPr algn="r">
              <a:defRPr sz="1275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6pPr>
            <a:lvl7pPr algn="r">
              <a:defRPr sz="1275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7pPr>
            <a:lvl8pPr algn="r">
              <a:defRPr sz="1275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8pPr>
            <a:lvl9pPr algn="r">
              <a:defRPr sz="1275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C7EF78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C7EF78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04306522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830939-64D9-45AA-8D7F-294D01D6C9D6}"/>
              </a:ext>
            </a:extLst>
          </p:cNvPr>
          <p:cNvCxnSpPr>
            <a:stCxn xmlns:a="http://schemas.openxmlformats.org/drawingml/2006/main" id="5" idx="6"/>
            <a:endCxn xmlns:a="http://schemas.openxmlformats.org/drawingml/2006/main" id="8" idx="2"/>
          </p:cNvCxnSpPr>
          <p:nvPr/>
        </p:nvCxnSpPr>
        <p:spPr>
          <a:xfrm xmlns:a="http://schemas.openxmlformats.org/drawingml/2006/main">
            <a:off x="7524750" y="3543300"/>
            <a:ext cx="10477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35743"/>
            </a:solidFill>
            <a:tailEnd type="triangle" w="med" len="med"/>
          </a:ln>
        </p:spPr>
      </p:cxnSp>
      <p:cxnSp>
        <p:nvCxn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08AAA5-D724-42D9-A1D0-840A858F7BE9}"/>
              </a:ext>
            </a:extLst>
          </p:cNvPr>
          <p:cNvCxnSpPr>
            <a:stCxn xmlns:a="http://schemas.openxmlformats.org/drawingml/2006/main" id="2" idx="6"/>
            <a:endCxn xmlns:a="http://schemas.openxmlformats.org/drawingml/2006/main" id="5" idx="2"/>
          </p:cNvCxnSpPr>
          <p:nvPr/>
        </p:nvCxnSpPr>
        <p:spPr>
          <a:xfrm xmlns:a="http://schemas.openxmlformats.org/drawingml/2006/main">
            <a:off x="3619500" y="3543300"/>
            <a:ext cx="1047750" cy="0"/>
          </a:xfrm>
          <a:prstGeom xmlns:a="http://schemas.openxmlformats.org/drawingml/2006/main" prst="straightConnector1">
            <a:avLst/>
          </a:prstGeom>
          <a:ln xmlns:a="http://schemas.openxmlformats.org/drawingml/2006/main" w="28575">
            <a:solidFill>
              <a:srgbClr val="235743"/>
            </a:solidFill>
            <a:tailEnd type="triangle" w="med" len="med"/>
          </a:ln>
        </p:spPr>
      </p:cxn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D1F355-82CF-4580-96DA-AD87B6347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715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defPPr>
            <a:lvl1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3750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Tanulunk, hogy továbbadhassuk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191CDE-731E-4611-9FFD-0117466B1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52675"/>
            <a:ext cx="2857500" cy="2381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5EB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1C973A-CDE9-43CC-A5C6-7AF5B00EC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90800"/>
            <a:ext cx="2552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Jézust követni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63EE16-81DE-45B9-8BC6-7F878BBFF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90875"/>
            <a:ext cx="24765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35743"/>
                </a:solidFill>
                <a:latin typeface="Arial"/>
                <a:ea typeface="Arial"/>
                <a:cs typeface="Arial"/>
              </a:rPr>
              <a:t>személyes alapok</a:t>
            </a:r>
          </a:p>
          <a:p xmlns:a="http://schemas.openxmlformats.org/drawingml/2006/main">
            <a: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35743"/>
                </a:solidFill>
                <a:latin typeface="Arial"/>
                <a:ea typeface="Arial"/>
                <a:cs typeface="Arial"/>
              </a:rPr>
              <a:t>és megélt gyakorlat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0868B4-DBA8-45D8-BFB6-B98E68A11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352675"/>
            <a:ext cx="2857500" cy="2381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57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4FCD7B-C9A4-4BA1-A700-C6D2EE06D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2590800"/>
            <a:ext cx="2552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defPPr>
            <a:lvl1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1pPr>
            <a:lvl2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2pPr>
            <a:lvl3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3pPr>
            <a:lvl4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4pPr>
            <a:lvl5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5pPr>
            <a:lvl6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6pPr>
            <a:lvl7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7pPr>
            <a:lvl8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8pPr>
            <a:lvl9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700" b="1">
                <a:solidFill>
                  <a:srgbClr val="F7F3EA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F7F3EA"/>
                </a:solidFill>
                <a:latin typeface="Arial"/>
                <a:ea typeface="Arial"/>
                <a:cs typeface="Arial"/>
              </a:rPr>
              <a:t>Kört vezetni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3D33EB-4981-4279-ABC8-AD4E710A9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190875"/>
            <a:ext cx="24765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defPPr>
            <a:lvl1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1pPr>
            <a:lvl2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2pPr>
            <a:lvl3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3pPr>
            <a:lvl4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4pPr>
            <a:lvl5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5pPr>
            <a:lvl6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6pPr>
            <a:lvl7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7pPr>
            <a:lvl8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8pPr>
            <a:lvl9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7F3EA"/>
                </a:solidFill>
                <a:latin typeface="Arial"/>
                <a:ea typeface="Arial"/>
                <a:cs typeface="Arial"/>
              </a:rPr>
              <a:t>közös szolgálat</a:t>
            </a:r>
          </a:p>
          <a:p xmlns:a="http://schemas.openxmlformats.org/drawingml/2006/main">
            <a:pPr algn="ctr">
              <a:defRPr sz="1875" b="0">
                <a:solidFill>
                  <a:srgbClr val="F7F3E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7F3EA"/>
                </a:solidFill>
                <a:latin typeface="Arial"/>
                <a:ea typeface="Arial"/>
                <a:cs typeface="Arial"/>
              </a:rPr>
              <a:t>és felelősség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700285-C9DA-425C-B3B8-CDD7B7651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352675"/>
            <a:ext cx="2857500" cy="2381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5EB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12838D-0240-4B61-8B3C-703B56B2D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90800"/>
            <a:ext cx="25527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2700" b="1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235743"/>
                </a:solidFill>
                <a:latin typeface="Arial"/>
                <a:ea typeface="Arial"/>
                <a:cs typeface="Arial"/>
              </a:rPr>
              <a:t>Kísérni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FE9BEA-878C-44CE-B75D-167BDA8CA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190875"/>
            <a:ext cx="24765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defPPr>
            <a:lvl1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1pPr>
            <a:lvl2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2pPr>
            <a:lvl3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3pPr>
            <a:lvl4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4pPr>
            <a:lvl5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5pPr>
            <a:lvl6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6pPr>
            <a:lvl7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7pPr>
            <a:lvl8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8pPr>
            <a:lvl9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35743"/>
                </a:solidFill>
                <a:latin typeface="Arial"/>
                <a:ea typeface="Arial"/>
                <a:cs typeface="Arial"/>
              </a:rPr>
              <a:t>másokat mentori és</a:t>
            </a:r>
          </a:p>
          <a:p xmlns:a="http://schemas.openxmlformats.org/drawingml/2006/main">
            <a:pPr algn="ctr">
              <a:defRPr sz="1875" b="0">
                <a:solidFill>
                  <a:srgbClr val="23574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35743"/>
                </a:solidFill>
                <a:latin typeface="Arial"/>
                <a:ea typeface="Arial"/>
                <a:cs typeface="Arial"/>
              </a:rPr>
              <a:t>koordinátori szolgálattal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ADBED5-9A0C-4CDA-83AE-FE533D358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05450"/>
            <a:ext cx="10572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40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defPPr>
            <a:lvl1pPr algn="ctr">
              <a:defRPr sz="240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1pPr>
            <a:lvl2pPr algn="ctr">
              <a:defRPr sz="240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2pPr>
            <a:lvl3pPr algn="ctr">
              <a:defRPr sz="240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3pPr>
            <a:lvl4pPr algn="ctr">
              <a:defRPr sz="240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4pPr>
            <a:lvl5pPr algn="ctr">
              <a:defRPr sz="240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5pPr>
            <a:lvl6pPr algn="ctr">
              <a:defRPr sz="240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6pPr>
            <a:lvl7pPr algn="ctr">
              <a:defRPr sz="240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7pPr>
            <a:lvl8pPr algn="ctr">
              <a:defRPr sz="240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8pPr>
            <a:lvl9pPr algn="ctr">
              <a:defRPr sz="240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ctr">
              <a:defRPr sz="2400" b="0">
                <a:solidFill>
                  <a:srgbClr val="772D40"/>
                </a:solidFill>
                <a:latin typeface="Georgia"/>
                <a:ea typeface="Georgia"/>
                <a:cs typeface="Georgia"/>
              </a:defRPr>
            </a:pPr>
            <a:r>
              <a:rPr sz="2400" b="0">
                <a:solidFill>
                  <a:srgbClr val="772D40"/>
                </a:solidFill>
                <a:latin typeface="Georgia"/>
                <a:ea typeface="Georgia"/>
                <a:cs typeface="Georgia"/>
              </a:rPr>
              <a:t>A tanultakat együtt gyakoroljuk, és továbbadjuk.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955B96-0FFD-4BAB-98C0-C8207F5A3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76975"/>
            <a:ext cx="333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defPPr>
            <a:lvl1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1pPr>
            <a:lvl2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2pPr>
            <a:lvl3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3pPr>
            <a:lvl4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4pPr>
            <a:lvl5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5pPr>
            <a:lvl6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6pPr>
            <a:lvl7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7pPr>
            <a:lvl8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8pPr>
            <a:lvl9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defRPr sz="1275" b="0">
                <a:solidFill>
                  <a:srgbClr val="5267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2675E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53157501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AF4395-3CF2-41AF-8244-E415D11EF1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2c2d67e7754ec8"/>
          <a:stretch xmlns:a="http://schemas.openxmlformats.org/drawingml/2006/main"/>
        </p:blipFill>
        <p:spPr>
          <a:xfrm xmlns:a="http://schemas.openxmlformats.org/drawingml/2006/main">
            <a:off x="704850" y="466725"/>
            <a:ext cx="3952875" cy="1317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DA2F56-DF1A-423D-8695-92584C429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28850"/>
            <a:ext cx="10715625" cy="2457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defPPr>
            <a:lvl1pPr algn="l">
              <a:defRPr sz="48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48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48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48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48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48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48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48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48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 algn="l">
              <a:defRPr sz="48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4875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Van helyed.</a:t>
            </a:r>
          </a:p>
          <a:p xmlns:a="http://schemas.openxmlformats.org/drawingml/2006/main">
            <a:pPr algn="l">
              <a:defRPr sz="48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4875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Van ajándékod.</a:t>
            </a:r>
          </a:p>
          <a:p xmlns:a="http://schemas.openxmlformats.org/drawingml/2006/main">
            <a:pPr algn="l">
              <a:defRPr sz="4875" b="0">
                <a:solidFill>
                  <a:srgbClr val="235743"/>
                </a:solidFill>
                <a:latin typeface="Georgia"/>
                <a:ea typeface="Georgia"/>
                <a:cs typeface="Georgia"/>
              </a:defRPr>
            </a:pPr>
            <a:r>
              <a:rPr sz="4875" b="0">
                <a:solidFill>
                  <a:srgbClr val="235743"/>
                </a:solidFill>
                <a:latin typeface="Georgia"/>
                <a:ea typeface="Georgia"/>
                <a:cs typeface="Georgia"/>
              </a:rPr>
              <a:t>Van küldetésed.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6A1D06-48C8-47B3-BE1A-10473B623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53000"/>
            <a:ext cx="1066800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83E34"/>
                </a:solidFill>
                <a:latin typeface="Arial"/>
                <a:ea typeface="Arial"/>
                <a:cs typeface="Arial"/>
              </a:rPr>
              <a:t>Kapcsolódj egy körhöz. Nyisd meg az otthonod.</a:t>
            </a:r>
          </a:p>
          <a:p xmlns:a="http://schemas.openxmlformats.org/drawingml/2006/main">
            <a:pPr algn="l">
              <a:defRPr sz="2325" b="0">
                <a:solidFill>
                  <a:srgbClr val="183E34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83E34"/>
                </a:solidFill>
                <a:latin typeface="Arial"/>
                <a:ea typeface="Arial"/>
                <a:cs typeface="Arial"/>
              </a:rPr>
              <a:t>Készülj szolgálatra. Segíts másokat elindulni.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7489C8-46AA-424C-AA9B-375BBC5CB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191250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772D40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772D40"/>
                </a:solidFill>
                <a:latin typeface="Arial"/>
                <a:ea typeface="Arial"/>
                <a:cs typeface="Arial"/>
              </a:rPr>
              <a:t>megisremeny.org  ·  albertdurko@gmail.com</a:t>
            </a:r>
          </a:p>
        </p:txBody>
      </p:sp>
    </p:spTree>
    <p:extLst>
      <p:ext uri="{BB962C8B-B14F-4D97-AF65-F5344CB8AC3E}">
        <p14:creationId xmlns:p14="http://schemas.microsoft.com/office/powerpoint/2010/main" val="17043911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2026-11-03T13:30:45.4730000Z</dcterms:created>
  <dcterms:modified xsi:type="dcterms:W3CDTF">2026-11-03T13:30:45.4730000Z</dcterms:modified>
</coreProperties>
</file>